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11" d="100"/>
          <a:sy n="111" d="100"/>
        </p:scale>
        <p:origin x="-96" y="-75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24" d="100"/>
          <a:sy n="224" d="100"/>
        </p:scale>
        <p:origin x="-90" y="-2460"/>
      </p:cViewPr>
      <p:guideLst>
        <p:guide orient="horz" pos="585"/>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Sheet1!$C$1</c:f>
              <c:strCache>
                <c:ptCount val="1"/>
                <c:pt idx="0">
                  <c:v>Score</c:v>
                </c:pt>
              </c:strCache>
            </c:strRef>
          </c:tx>
          <c:invertIfNegative val="0"/>
          <c:cat>
            <c:strRef>
              <c:f>Sheet1!$B$2:$B$5</c:f>
              <c:strCache>
                <c:ptCount val="4"/>
                <c:pt idx="0">
                  <c:v>KNN</c:v>
                </c:pt>
                <c:pt idx="1">
                  <c:v>Tree</c:v>
                </c:pt>
                <c:pt idx="2">
                  <c:v>LogisticRegression</c:v>
                </c:pt>
                <c:pt idx="3">
                  <c:v>SVM</c:v>
                </c:pt>
              </c:strCache>
            </c:strRef>
          </c:cat>
          <c:val>
            <c:numRef>
              <c:f>Sheet1!$C$2:$C$5</c:f>
              <c:numCache>
                <c:formatCode>General</c:formatCode>
                <c:ptCount val="4"/>
                <c:pt idx="0">
                  <c:v>0.83333299999999999</c:v>
                </c:pt>
                <c:pt idx="1">
                  <c:v>0.61111099999999996</c:v>
                </c:pt>
                <c:pt idx="2">
                  <c:v>0.83333299999999999</c:v>
                </c:pt>
                <c:pt idx="3">
                  <c:v>0.83333299999999999</c:v>
                </c:pt>
              </c:numCache>
            </c:numRef>
          </c:val>
        </c:ser>
        <c:dLbls>
          <c:showLegendKey val="0"/>
          <c:showVal val="0"/>
          <c:showCatName val="0"/>
          <c:showSerName val="0"/>
          <c:showPercent val="0"/>
          <c:showBubbleSize val="0"/>
        </c:dLbls>
        <c:gapWidth val="150"/>
        <c:axId val="180089984"/>
        <c:axId val="197682304"/>
      </c:barChart>
      <c:catAx>
        <c:axId val="180089984"/>
        <c:scaling>
          <c:orientation val="minMax"/>
        </c:scaling>
        <c:delete val="0"/>
        <c:axPos val="b"/>
        <c:majorTickMark val="out"/>
        <c:minorTickMark val="none"/>
        <c:tickLblPos val="nextTo"/>
        <c:crossAx val="197682304"/>
        <c:crosses val="autoZero"/>
        <c:auto val="1"/>
        <c:lblAlgn val="ctr"/>
        <c:lblOffset val="100"/>
        <c:noMultiLvlLbl val="0"/>
      </c:catAx>
      <c:valAx>
        <c:axId val="197682304"/>
        <c:scaling>
          <c:orientation val="minMax"/>
        </c:scaling>
        <c:delete val="0"/>
        <c:axPos val="l"/>
        <c:majorGridlines/>
        <c:numFmt formatCode="General" sourceLinked="1"/>
        <c:majorTickMark val="out"/>
        <c:minorTickMark val="none"/>
        <c:tickLblPos val="nextTo"/>
        <c:crossAx val="180089984"/>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Use</a:t>
          </a:r>
          <a:r>
            <a:rPr lang="de-CH" dirty="0" smtClean="0"/>
            <a:t> </a:t>
          </a:r>
          <a:r>
            <a:rPr lang="de-CH" dirty="0" err="1" smtClean="0"/>
            <a:t>SpaceX</a:t>
          </a:r>
          <a:r>
            <a:rPr lang="de-CH" dirty="0" smtClean="0"/>
            <a:t> REST API</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smtClean="0"/>
            <a:t>API </a:t>
          </a:r>
          <a:r>
            <a:rPr lang="de-CH" dirty="0" err="1" smtClean="0"/>
            <a:t>returns</a:t>
          </a:r>
          <a:r>
            <a:rPr lang="de-CH" dirty="0" smtClean="0"/>
            <a:t> </a:t>
          </a:r>
          <a:r>
            <a:rPr lang="de-CH" dirty="0" err="1" smtClean="0"/>
            <a:t>SpaceX</a:t>
          </a:r>
          <a:r>
            <a:rPr lang="de-CH" dirty="0" smtClean="0"/>
            <a:t> </a:t>
          </a:r>
          <a:r>
            <a:rPr lang="de-CH" dirty="0" err="1" smtClean="0"/>
            <a:t>data</a:t>
          </a:r>
          <a:r>
            <a:rPr lang="de-CH" dirty="0" smtClean="0"/>
            <a:t> in .JSON</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t>
        <a:bodyPr/>
        <a:lstStyle/>
        <a:p>
          <a:endParaRPr lang="en-GB"/>
        </a:p>
      </dgm:t>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t>
        <a:bodyPr/>
        <a:lstStyle/>
        <a:p>
          <a:endParaRPr lang="en-GB"/>
        </a:p>
      </dgm:t>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t>
        <a:bodyPr/>
        <a:lstStyle/>
        <a:p>
          <a:endParaRPr lang="en-GB"/>
        </a:p>
      </dgm:t>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t>
        <a:bodyPr/>
        <a:lstStyle/>
        <a:p>
          <a:endParaRPr lang="en-GB"/>
        </a:p>
      </dgm:t>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B9A7809-A19F-4B5D-ABB5-ABD0ABDE5A71}" type="presOf" srcId="{53AAD783-6EF9-4345-813F-80A1A422CCEB}" destId="{B5BD9CBC-5491-403D-973E-882214A08F10}" srcOrd="0" destOrd="0" presId="urn:microsoft.com/office/officeart/2005/8/layout/chevron2"/>
    <dgm:cxn modelId="{54A441BF-B076-4C8B-B86F-55DCC08F395B}" srcId="{F48E7937-29FE-4D8A-86E8-55CB4A0D898D}" destId="{8E513727-B61C-4933-9EC1-21D105DE006C}" srcOrd="2" destOrd="0" parTransId="{CC9DC3C0-E5F3-4ACB-9546-F76BCEDE1751}" sibTransId="{FB3CB543-9D5A-404B-A8B4-BF32F296689E}"/>
    <dgm:cxn modelId="{C8EB4A7B-963F-4A47-BB97-D73994EE510A}" type="presOf" srcId="{6F82E05A-9D6B-4F64-A893-432FCEC896A8}" destId="{EDA3E045-65E6-4BBF-A4ED-F4853E0369FF}" srcOrd="0" destOrd="0" presId="urn:microsoft.com/office/officeart/2005/8/layout/chevron2"/>
    <dgm:cxn modelId="{B5C62660-B1C6-4BCA-B4DA-31D62BD10724}"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F328152F-2FB1-4A5E-B26C-76BB7B787D17}" type="presOf" srcId="{8E513727-B61C-4933-9EC1-21D105DE006C}" destId="{16E613B0-3EB7-45A5-8B79-4AE15E9FC508}" srcOrd="0" destOrd="0" presId="urn:microsoft.com/office/officeart/2005/8/layout/chevron2"/>
    <dgm:cxn modelId="{D8B56198-901F-4066-9C76-46985622F605}" type="presOf" srcId="{A4338D03-7B18-4C62-9C76-902E002B2D51}" destId="{7DCEC7A0-888C-4AFE-98D0-4A44D45A4BD8}" srcOrd="0" destOrd="0" presId="urn:microsoft.com/office/officeart/2005/8/layout/chevron2"/>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109A8978-8AD1-4C83-8C36-7CC83B2D7E62}" type="presOf" srcId="{F48E7937-29FE-4D8A-86E8-55CB4A0D898D}" destId="{85B80E25-6EBC-4AAF-9CA3-76E9F66AE277}"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9045ABB8-1775-47AF-9943-2C00483CF27E}" type="presOf" srcId="{7BBF4754-4484-4E52-8CBE-8B4E175B480E}" destId="{49AC4F91-5465-4318-82E3-76B7B60AA2D3}" srcOrd="0" destOrd="0" presId="urn:microsoft.com/office/officeart/2005/8/layout/chevron2"/>
    <dgm:cxn modelId="{B1C97E90-5CC9-4805-8CCB-A07D5A1E651C}" type="presParOf" srcId="{85B80E25-6EBC-4AAF-9CA3-76E9F66AE277}" destId="{A8E3D0E8-4184-4C9B-BB90-8D7B0CBEC801}" srcOrd="0" destOrd="0" presId="urn:microsoft.com/office/officeart/2005/8/layout/chevron2"/>
    <dgm:cxn modelId="{061E858B-5E40-463D-98E2-8251F8E03188}" type="presParOf" srcId="{A8E3D0E8-4184-4C9B-BB90-8D7B0CBEC801}" destId="{7DCEC7A0-888C-4AFE-98D0-4A44D45A4BD8}" srcOrd="0" destOrd="0" presId="urn:microsoft.com/office/officeart/2005/8/layout/chevron2"/>
    <dgm:cxn modelId="{5D721C41-F311-4064-B4E0-55B2537AB5FA}" type="presParOf" srcId="{A8E3D0E8-4184-4C9B-BB90-8D7B0CBEC801}" destId="{B5BD9CBC-5491-403D-973E-882214A08F10}" srcOrd="1" destOrd="0" presId="urn:microsoft.com/office/officeart/2005/8/layout/chevron2"/>
    <dgm:cxn modelId="{666BCEFF-1616-4EA5-B104-6490E18C4F3F}" type="presParOf" srcId="{85B80E25-6EBC-4AAF-9CA3-76E9F66AE277}" destId="{A340E1CB-5DA4-473B-AD5E-67646C3852ED}" srcOrd="1" destOrd="0" presId="urn:microsoft.com/office/officeart/2005/8/layout/chevron2"/>
    <dgm:cxn modelId="{55D0BE91-B1A0-4E69-B7FE-812A2062D8F4}" type="presParOf" srcId="{85B80E25-6EBC-4AAF-9CA3-76E9F66AE277}" destId="{591258C4-BB07-4DFE-8D61-F812B1BACE4D}" srcOrd="2" destOrd="0" presId="urn:microsoft.com/office/officeart/2005/8/layout/chevron2"/>
    <dgm:cxn modelId="{2668B850-47AF-4A03-B102-4F4B6A9833EA}" type="presParOf" srcId="{591258C4-BB07-4DFE-8D61-F812B1BACE4D}" destId="{5F6D7CAA-BA5B-49B0-B6BD-B4BD03C7456A}" srcOrd="0" destOrd="0" presId="urn:microsoft.com/office/officeart/2005/8/layout/chevron2"/>
    <dgm:cxn modelId="{D1C9C775-C9BF-4AD6-88B6-F8BD3F6F6EAF}" type="presParOf" srcId="{591258C4-BB07-4DFE-8D61-F812B1BACE4D}" destId="{EDA3E045-65E6-4BBF-A4ED-F4853E0369FF}" srcOrd="1" destOrd="0" presId="urn:microsoft.com/office/officeart/2005/8/layout/chevron2"/>
    <dgm:cxn modelId="{25B7D687-4031-4C5D-90D8-98A31905EED5}" type="presParOf" srcId="{85B80E25-6EBC-4AAF-9CA3-76E9F66AE277}" destId="{D8EA70F4-D3F1-4C56-B974-507D1B8E1567}" srcOrd="3" destOrd="0" presId="urn:microsoft.com/office/officeart/2005/8/layout/chevron2"/>
    <dgm:cxn modelId="{AFDA9AB1-5841-4335-8D10-9A6C7708F2C2}" type="presParOf" srcId="{85B80E25-6EBC-4AAF-9CA3-76E9F66AE277}" destId="{ADFF0F49-8FA7-4490-98E0-0A818139E1BF}" srcOrd="4" destOrd="0" presId="urn:microsoft.com/office/officeart/2005/8/layout/chevron2"/>
    <dgm:cxn modelId="{2BFFBC70-3136-49FB-BBBF-CB201788D7E3}" type="presParOf" srcId="{ADFF0F49-8FA7-4490-98E0-0A818139E1BF}" destId="{16E613B0-3EB7-45A5-8B79-4AE15E9FC508}" srcOrd="0" destOrd="0" presId="urn:microsoft.com/office/officeart/2005/8/layout/chevron2"/>
    <dgm:cxn modelId="{9DAD0CE7-A5A7-4A26-836B-C318719F49A5}"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Get</a:t>
          </a:r>
          <a:r>
            <a:rPr lang="de-CH" dirty="0" smtClean="0"/>
            <a:t> HTML Response </a:t>
          </a:r>
          <a:r>
            <a:rPr lang="de-CH" dirty="0" err="1" smtClean="0"/>
            <a:t>from</a:t>
          </a:r>
          <a:r>
            <a:rPr lang="de-CH" dirty="0" smtClean="0"/>
            <a:t> Wikipedia</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err="1" smtClean="0"/>
            <a:t>Extract</a:t>
          </a:r>
          <a:r>
            <a:rPr lang="de-CH" dirty="0" smtClean="0"/>
            <a:t> </a:t>
          </a:r>
          <a:r>
            <a:rPr lang="de-CH" dirty="0" err="1" smtClean="0"/>
            <a:t>data</a:t>
          </a:r>
          <a:r>
            <a:rPr lang="de-CH" dirty="0" smtClean="0"/>
            <a:t> </a:t>
          </a:r>
          <a:r>
            <a:rPr lang="de-CH" dirty="0" err="1" smtClean="0"/>
            <a:t>using</a:t>
          </a:r>
          <a:r>
            <a:rPr lang="de-CH" dirty="0" smtClean="0"/>
            <a:t> </a:t>
          </a:r>
          <a:r>
            <a:rPr lang="de-CH" dirty="0" err="1" smtClean="0"/>
            <a:t>beatiful</a:t>
          </a:r>
          <a:r>
            <a:rPr lang="de-CH" dirty="0" smtClean="0"/>
            <a:t> </a:t>
          </a:r>
          <a:r>
            <a:rPr lang="de-CH" dirty="0" err="1" smtClean="0"/>
            <a:t>soup</a:t>
          </a:r>
          <a:r>
            <a:rPr lang="de-CH" dirty="0" smtClean="0"/>
            <a:t> </a:t>
          </a:r>
          <a:r>
            <a:rPr lang="de-CH" dirty="0" err="1" smtClean="0"/>
            <a:t>or</a:t>
          </a:r>
          <a:r>
            <a:rPr lang="de-CH" dirty="0" smtClean="0"/>
            <a:t> </a:t>
          </a:r>
          <a:r>
            <a:rPr lang="de-CH" dirty="0" err="1" smtClean="0"/>
            <a:t>pandas</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t>
        <a:bodyPr/>
        <a:lstStyle/>
        <a:p>
          <a:endParaRPr lang="en-GB"/>
        </a:p>
      </dgm:t>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t>
        <a:bodyPr/>
        <a:lstStyle/>
        <a:p>
          <a:endParaRPr lang="en-GB"/>
        </a:p>
      </dgm:t>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t>
        <a:bodyPr/>
        <a:lstStyle/>
        <a:p>
          <a:endParaRPr lang="en-GB"/>
        </a:p>
      </dgm:t>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t>
        <a:bodyPr/>
        <a:lstStyle/>
        <a:p>
          <a:endParaRPr lang="en-GB"/>
        </a:p>
      </dgm:t>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4A441BF-B076-4C8B-B86F-55DCC08F395B}" srcId="{F48E7937-29FE-4D8A-86E8-55CB4A0D898D}" destId="{8E513727-B61C-4933-9EC1-21D105DE006C}" srcOrd="2" destOrd="0" parTransId="{CC9DC3C0-E5F3-4ACB-9546-F76BCEDE1751}" sibTransId="{FB3CB543-9D5A-404B-A8B4-BF32F296689E}"/>
    <dgm:cxn modelId="{976181E5-9B06-41C8-896F-ABA6A19CF1E6}" type="presOf" srcId="{F48E7937-29FE-4D8A-86E8-55CB4A0D898D}" destId="{85B80E25-6EBC-4AAF-9CA3-76E9F66AE277}" srcOrd="0" destOrd="0" presId="urn:microsoft.com/office/officeart/2005/8/layout/chevron2"/>
    <dgm:cxn modelId="{829CEA80-F6BA-4A33-B71B-762269F7F694}" type="presOf" srcId="{6F82E05A-9D6B-4F64-A893-432FCEC896A8}" destId="{EDA3E045-65E6-4BBF-A4ED-F4853E0369FF}" srcOrd="0" destOrd="0" presId="urn:microsoft.com/office/officeart/2005/8/layout/chevron2"/>
    <dgm:cxn modelId="{0C92E5F9-EFE4-40D8-B0AA-69820A2FC805}" type="presOf" srcId="{53AAD783-6EF9-4345-813F-80A1A422CCEB}" destId="{B5BD9CBC-5491-403D-973E-882214A08F10}" srcOrd="0" destOrd="0" presId="urn:microsoft.com/office/officeart/2005/8/layout/chevron2"/>
    <dgm:cxn modelId="{F85EBA6E-080D-4E3F-960D-06A58D4E7555}"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4D4625B9-3E5B-4A4E-8829-7A84E0038851}" type="presOf" srcId="{8E513727-B61C-4933-9EC1-21D105DE006C}" destId="{16E613B0-3EB7-45A5-8B79-4AE15E9FC508}" srcOrd="0" destOrd="0" presId="urn:microsoft.com/office/officeart/2005/8/layout/chevron2"/>
    <dgm:cxn modelId="{FF844BBE-E473-47EE-92CA-6007D3DD2621}" type="presOf" srcId="{7BBF4754-4484-4E52-8CBE-8B4E175B480E}" destId="{49AC4F91-5465-4318-82E3-76B7B60AA2D3}" srcOrd="0" destOrd="0" presId="urn:microsoft.com/office/officeart/2005/8/layout/chevron2"/>
    <dgm:cxn modelId="{56B34798-AA96-4497-8EC9-2028613C51CB}" type="presOf" srcId="{A4338D03-7B18-4C62-9C76-902E002B2D51}" destId="{7DCEC7A0-888C-4AFE-98D0-4A44D45A4BD8}"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5FC7967B-2D88-4FEF-BB2A-D59CE9A50DFE}" type="presParOf" srcId="{85B80E25-6EBC-4AAF-9CA3-76E9F66AE277}" destId="{A8E3D0E8-4184-4C9B-BB90-8D7B0CBEC801}" srcOrd="0" destOrd="0" presId="urn:microsoft.com/office/officeart/2005/8/layout/chevron2"/>
    <dgm:cxn modelId="{6A9B1DBD-0856-4897-8FC3-B0977200A9C7}" type="presParOf" srcId="{A8E3D0E8-4184-4C9B-BB90-8D7B0CBEC801}" destId="{7DCEC7A0-888C-4AFE-98D0-4A44D45A4BD8}" srcOrd="0" destOrd="0" presId="urn:microsoft.com/office/officeart/2005/8/layout/chevron2"/>
    <dgm:cxn modelId="{8A26221D-3ED4-459D-9DB4-2A9EDDE33EF3}" type="presParOf" srcId="{A8E3D0E8-4184-4C9B-BB90-8D7B0CBEC801}" destId="{B5BD9CBC-5491-403D-973E-882214A08F10}" srcOrd="1" destOrd="0" presId="urn:microsoft.com/office/officeart/2005/8/layout/chevron2"/>
    <dgm:cxn modelId="{DF8A80EB-D4B5-4C12-AE45-1D01268FE91D}" type="presParOf" srcId="{85B80E25-6EBC-4AAF-9CA3-76E9F66AE277}" destId="{A340E1CB-5DA4-473B-AD5E-67646C3852ED}" srcOrd="1" destOrd="0" presId="urn:microsoft.com/office/officeart/2005/8/layout/chevron2"/>
    <dgm:cxn modelId="{0796D960-3462-4017-BD0E-30F6C0E5D99A}" type="presParOf" srcId="{85B80E25-6EBC-4AAF-9CA3-76E9F66AE277}" destId="{591258C4-BB07-4DFE-8D61-F812B1BACE4D}" srcOrd="2" destOrd="0" presId="urn:microsoft.com/office/officeart/2005/8/layout/chevron2"/>
    <dgm:cxn modelId="{48F6C1EA-694C-47D3-B60F-EDF0AB8C055A}" type="presParOf" srcId="{591258C4-BB07-4DFE-8D61-F812B1BACE4D}" destId="{5F6D7CAA-BA5B-49B0-B6BD-B4BD03C7456A}" srcOrd="0" destOrd="0" presId="urn:microsoft.com/office/officeart/2005/8/layout/chevron2"/>
    <dgm:cxn modelId="{3690A9D0-D8D3-4B52-B267-2062F4012C38}" type="presParOf" srcId="{591258C4-BB07-4DFE-8D61-F812B1BACE4D}" destId="{EDA3E045-65E6-4BBF-A4ED-F4853E0369FF}" srcOrd="1" destOrd="0" presId="urn:microsoft.com/office/officeart/2005/8/layout/chevron2"/>
    <dgm:cxn modelId="{7250C4E5-FA2C-4071-8BB5-1D81614BA68C}" type="presParOf" srcId="{85B80E25-6EBC-4AAF-9CA3-76E9F66AE277}" destId="{D8EA70F4-D3F1-4C56-B974-507D1B8E1567}" srcOrd="3" destOrd="0" presId="urn:microsoft.com/office/officeart/2005/8/layout/chevron2"/>
    <dgm:cxn modelId="{1C3B7194-C77B-4A36-B63D-096B27C4B206}" type="presParOf" srcId="{85B80E25-6EBC-4AAF-9CA3-76E9F66AE277}" destId="{ADFF0F49-8FA7-4490-98E0-0A818139E1BF}" srcOrd="4" destOrd="0" presId="urn:microsoft.com/office/officeart/2005/8/layout/chevron2"/>
    <dgm:cxn modelId="{D290273C-27FC-4C88-87E1-99C19D5E9484}" type="presParOf" srcId="{ADFF0F49-8FA7-4490-98E0-0A818139E1BF}" destId="{16E613B0-3EB7-45A5-8B79-4AE15E9FC508}" srcOrd="0" destOrd="0" presId="urn:microsoft.com/office/officeart/2005/8/layout/chevron2"/>
    <dgm:cxn modelId="{1BFDBB7C-D333-4B2F-A6E6-F94A7AC81C4B}"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Use</a:t>
          </a:r>
          <a:r>
            <a:rPr lang="de-CH" sz="1300" kern="1200" dirty="0" smtClean="0"/>
            <a:t> </a:t>
          </a:r>
          <a:r>
            <a:rPr lang="de-CH" sz="1300" kern="1200" dirty="0" err="1" smtClean="0"/>
            <a:t>SpaceX</a:t>
          </a:r>
          <a:r>
            <a:rPr lang="de-CH" sz="1300" kern="1200" dirty="0" smtClean="0"/>
            <a:t> REST API</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smtClean="0"/>
            <a:t>API </a:t>
          </a:r>
          <a:r>
            <a:rPr lang="de-CH" sz="1300" kern="1200" dirty="0" err="1" smtClean="0"/>
            <a:t>returns</a:t>
          </a:r>
          <a:r>
            <a:rPr lang="de-CH" sz="1300" kern="1200" dirty="0" smtClean="0"/>
            <a:t> </a:t>
          </a:r>
          <a:r>
            <a:rPr lang="de-CH" sz="1300" kern="1200" dirty="0" err="1" smtClean="0"/>
            <a:t>SpaceX</a:t>
          </a:r>
          <a:r>
            <a:rPr lang="de-CH" sz="1300" kern="1200" dirty="0" smtClean="0"/>
            <a:t> </a:t>
          </a:r>
          <a:r>
            <a:rPr lang="de-CH" sz="1300" kern="1200" dirty="0" err="1" smtClean="0"/>
            <a:t>data</a:t>
          </a:r>
          <a:r>
            <a:rPr lang="de-CH" sz="1300" kern="1200" dirty="0" smtClean="0"/>
            <a:t> in .JSON</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Get</a:t>
          </a:r>
          <a:r>
            <a:rPr lang="de-CH" sz="1300" kern="1200" dirty="0" smtClean="0"/>
            <a:t> HTML Response </a:t>
          </a:r>
          <a:r>
            <a:rPr lang="de-CH" sz="1300" kern="1200" dirty="0" err="1" smtClean="0"/>
            <a:t>from</a:t>
          </a:r>
          <a:r>
            <a:rPr lang="de-CH" sz="1300" kern="1200" dirty="0" smtClean="0"/>
            <a:t> Wikipedia</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Extract</a:t>
          </a:r>
          <a:r>
            <a:rPr lang="de-CH" sz="1300" kern="1200" dirty="0" smtClean="0"/>
            <a:t> </a:t>
          </a:r>
          <a:r>
            <a:rPr lang="de-CH" sz="1300" kern="1200" dirty="0" err="1" smtClean="0"/>
            <a:t>data</a:t>
          </a:r>
          <a:r>
            <a:rPr lang="de-CH" sz="1300" kern="1200" dirty="0" smtClean="0"/>
            <a:t> </a:t>
          </a:r>
          <a:r>
            <a:rPr lang="de-CH" sz="1300" kern="1200" dirty="0" err="1" smtClean="0"/>
            <a:t>using</a:t>
          </a:r>
          <a:r>
            <a:rPr lang="de-CH" sz="1300" kern="1200" dirty="0" smtClean="0"/>
            <a:t> </a:t>
          </a:r>
          <a:r>
            <a:rPr lang="de-CH" sz="1300" kern="1200" dirty="0" err="1" smtClean="0"/>
            <a:t>beatiful</a:t>
          </a:r>
          <a:r>
            <a:rPr lang="de-CH" sz="1300" kern="1200" dirty="0" smtClean="0"/>
            <a:t> </a:t>
          </a:r>
          <a:r>
            <a:rPr lang="de-CH" sz="1300" kern="1200" dirty="0" err="1" smtClean="0"/>
            <a:t>soup</a:t>
          </a:r>
          <a:r>
            <a:rPr lang="de-CH" sz="1300" kern="1200" dirty="0" smtClean="0"/>
            <a:t> </a:t>
          </a:r>
          <a:r>
            <a:rPr lang="de-CH" sz="1300" kern="1200" dirty="0" err="1" smtClean="0"/>
            <a:t>or</a:t>
          </a:r>
          <a:r>
            <a:rPr lang="de-CH" sz="1300" kern="1200" dirty="0" smtClean="0"/>
            <a:t> </a:t>
          </a:r>
          <a:r>
            <a:rPr lang="de-CH" sz="1300" kern="1200" dirty="0" err="1" smtClean="0"/>
            <a:t>pandas</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3/20/2022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304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AAProgrammer/CourseraDSCourse10/blob/master/W1N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AAProgrammer/CourseraDSCourse10/blob/master/W2N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AAProgrammer/CourseraDSCourse10/blob/master/W2N1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AAProgrammer/CourseraDSCourse10/blob/master/W3N1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AAProgrammer/CourseraDSCourse10/blob/master/W3N2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AAProgrammer/CourseraDSCourse10/blob/master/W4N1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AAAProgrammer/CourseraDSCourse10/blob/master/W1N1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AAProgrammer/CourseraDSCourse10/blob/master/W1N2jupyter-labs-webscraping.ipynb" TargetMode="External"/><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Adrian Brasser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March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Load data into </a:t>
            </a:r>
            <a:r>
              <a:rPr lang="en-US" sz="2200" dirty="0" err="1" smtClean="0">
                <a:solidFill>
                  <a:schemeClr val="accent3">
                    <a:lumMod val="25000"/>
                  </a:schemeClr>
                </a:solidFill>
                <a:latin typeface="Abadi" panose="020B0604020104020204" pitchFamily="34" charset="0"/>
              </a:rPr>
              <a:t>dataframe</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Check for missing values and clean it</a:t>
            </a:r>
          </a:p>
          <a:p>
            <a:r>
              <a:rPr lang="en-US" sz="2200" dirty="0" smtClean="0">
                <a:solidFill>
                  <a:schemeClr val="accent3">
                    <a:lumMod val="25000"/>
                  </a:schemeClr>
                </a:solidFill>
                <a:latin typeface="Abadi" panose="020B0604020104020204" pitchFamily="34" charset="0"/>
              </a:rPr>
              <a:t>Check data types and see if they make sense</a:t>
            </a:r>
          </a:p>
          <a:p>
            <a:r>
              <a:rPr lang="en-US" sz="2200" dirty="0" smtClean="0">
                <a:solidFill>
                  <a:schemeClr val="accent3">
                    <a:lumMod val="25000"/>
                  </a:schemeClr>
                </a:solidFill>
                <a:latin typeface="Abadi" panose="020B0604020104020204" pitchFamily="34" charset="0"/>
              </a:rPr>
              <a:t>Overview the data using </a:t>
            </a:r>
            <a:r>
              <a:rPr lang="en-US" sz="2200" dirty="0" err="1" smtClean="0">
                <a:solidFill>
                  <a:schemeClr val="accent3">
                    <a:lumMod val="25000"/>
                  </a:schemeClr>
                </a:solidFill>
                <a:latin typeface="Abadi" panose="020B0604020104020204" pitchFamily="34" charset="0"/>
              </a:rPr>
              <a:t>value_counts</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Classify outcomes success, failure into 0 and 1 for later use in model</a:t>
            </a:r>
          </a:p>
          <a:p>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 to notebook: </a:t>
            </a:r>
            <a:r>
              <a:rPr lang="en-US" sz="2200" dirty="0">
                <a:solidFill>
                  <a:schemeClr val="accent3">
                    <a:lumMod val="25000"/>
                  </a:schemeClr>
                </a:solidFill>
                <a:latin typeface="Abadi" panose="020B0604020104020204" pitchFamily="34" charset="0"/>
                <a:hlinkClick r:id="rId3"/>
              </a:rPr>
              <a:t>Link</a:t>
            </a:r>
            <a:endParaRPr lang="en-US" sz="2400" dirty="0"/>
          </a:p>
          <a:p>
            <a:endParaRPr lang="en-US" sz="2200" dirty="0" smtClean="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Visualize data using:</a:t>
            </a:r>
          </a:p>
          <a:p>
            <a:pPr lvl="1">
              <a:lnSpc>
                <a:spcPct val="100000"/>
              </a:lnSpc>
              <a:spcBef>
                <a:spcPts val="1400"/>
              </a:spcBef>
            </a:pPr>
            <a:r>
              <a:rPr lang="en-US" sz="1800" dirty="0" err="1" smtClean="0">
                <a:solidFill>
                  <a:schemeClr val="accent3">
                    <a:lumMod val="25000"/>
                  </a:schemeClr>
                </a:solidFill>
                <a:latin typeface="Abadi"/>
              </a:rPr>
              <a:t>Catplots</a:t>
            </a:r>
            <a:r>
              <a:rPr lang="en-US" sz="1800" dirty="0" smtClean="0">
                <a:solidFill>
                  <a:schemeClr val="accent3">
                    <a:lumMod val="25000"/>
                  </a:schemeClr>
                </a:solidFill>
                <a:latin typeface="Abadi"/>
              </a:rPr>
              <a:t> </a:t>
            </a:r>
          </a:p>
          <a:p>
            <a:pPr lvl="2">
              <a:lnSpc>
                <a:spcPct val="100000"/>
              </a:lnSpc>
              <a:spcBef>
                <a:spcPts val="1400"/>
              </a:spcBef>
            </a:pPr>
            <a:r>
              <a:rPr lang="en-US" sz="1400" dirty="0" smtClean="0">
                <a:solidFill>
                  <a:schemeClr val="accent3">
                    <a:lumMod val="25000"/>
                  </a:schemeClr>
                </a:solidFill>
                <a:latin typeface="Abadi"/>
              </a:rPr>
              <a:t>Using for example (scatterplots using </a:t>
            </a:r>
            <a:r>
              <a:rPr lang="en-GB" sz="1400" dirty="0">
                <a:solidFill>
                  <a:schemeClr val="accent3">
                    <a:lumMod val="25000"/>
                  </a:schemeClr>
                </a:solidFill>
                <a:latin typeface="Abadi"/>
              </a:rPr>
              <a:t>y="</a:t>
            </a:r>
            <a:r>
              <a:rPr lang="en-GB" sz="1400" dirty="0" err="1">
                <a:solidFill>
                  <a:schemeClr val="accent3">
                    <a:lumMod val="25000"/>
                  </a:schemeClr>
                </a:solidFill>
                <a:latin typeface="Abadi"/>
              </a:rPr>
              <a:t>LaunchSite</a:t>
            </a:r>
            <a:r>
              <a:rPr lang="en-GB" sz="1400" dirty="0">
                <a:solidFill>
                  <a:schemeClr val="accent3">
                    <a:lumMod val="25000"/>
                  </a:schemeClr>
                </a:solidFill>
                <a:latin typeface="Abadi"/>
              </a:rPr>
              <a:t>", x="</a:t>
            </a:r>
            <a:r>
              <a:rPr lang="en-GB" sz="1400" dirty="0" err="1">
                <a:solidFill>
                  <a:schemeClr val="accent3">
                    <a:lumMod val="25000"/>
                  </a:schemeClr>
                </a:solidFill>
                <a:latin typeface="Abadi"/>
              </a:rPr>
              <a:t>FlightNumber</a:t>
            </a:r>
            <a:r>
              <a:rPr lang="en-GB" sz="1400" dirty="0">
                <a:solidFill>
                  <a:schemeClr val="accent3">
                    <a:lumMod val="25000"/>
                  </a:schemeClr>
                </a:solidFill>
                <a:latin typeface="Abadi"/>
              </a:rPr>
              <a:t>", hue="</a:t>
            </a:r>
            <a:r>
              <a:rPr lang="en-GB" sz="1400" dirty="0" smtClean="0">
                <a:solidFill>
                  <a:schemeClr val="accent3">
                    <a:lumMod val="25000"/>
                  </a:schemeClr>
                </a:solidFill>
                <a:latin typeface="Abadi"/>
              </a:rPr>
              <a:t>Class“)</a:t>
            </a:r>
          </a:p>
          <a:p>
            <a:pPr lvl="1">
              <a:lnSpc>
                <a:spcPct val="100000"/>
              </a:lnSpc>
              <a:spcBef>
                <a:spcPts val="1400"/>
              </a:spcBef>
            </a:pPr>
            <a:r>
              <a:rPr lang="de-CH" sz="1800" dirty="0" err="1" smtClean="0">
                <a:solidFill>
                  <a:schemeClr val="accent3">
                    <a:lumMod val="25000"/>
                  </a:schemeClr>
                </a:solidFill>
                <a:latin typeface="Abadi"/>
              </a:rPr>
              <a:t>Barplots</a:t>
            </a:r>
            <a:endParaRPr lang="de-CH" sz="1800" dirty="0" smtClean="0">
              <a:solidFill>
                <a:schemeClr val="accent3">
                  <a:lumMod val="25000"/>
                </a:schemeClr>
              </a:solidFill>
              <a:latin typeface="Abadi"/>
            </a:endParaRPr>
          </a:p>
          <a:p>
            <a:pPr lvl="2">
              <a:lnSpc>
                <a:spcPct val="100000"/>
              </a:lnSpc>
              <a:spcBef>
                <a:spcPts val="1400"/>
              </a:spcBef>
            </a:pPr>
            <a:r>
              <a:rPr lang="de-CH" sz="1400" dirty="0" err="1" smtClean="0">
                <a:solidFill>
                  <a:schemeClr val="accent3">
                    <a:lumMod val="25000"/>
                  </a:schemeClr>
                </a:solidFill>
                <a:latin typeface="Abadi"/>
              </a:rPr>
              <a:t>Sucess</a:t>
            </a:r>
            <a:r>
              <a:rPr lang="de-CH" sz="1400" dirty="0" smtClean="0">
                <a:solidFill>
                  <a:schemeClr val="accent3">
                    <a:lumMod val="25000"/>
                  </a:schemeClr>
                </a:solidFill>
                <a:latin typeface="Abadi"/>
              </a:rPr>
              <a:t> Rate vs. Orbit</a:t>
            </a:r>
          </a:p>
          <a:p>
            <a:pPr lvl="1">
              <a:lnSpc>
                <a:spcPct val="100000"/>
              </a:lnSpc>
              <a:spcBef>
                <a:spcPts val="1400"/>
              </a:spcBef>
            </a:pPr>
            <a:r>
              <a:rPr lang="de-CH" sz="1800" dirty="0" err="1" smtClean="0">
                <a:solidFill>
                  <a:schemeClr val="accent3">
                    <a:lumMod val="25000"/>
                  </a:schemeClr>
                </a:solidFill>
                <a:latin typeface="Abadi"/>
              </a:rPr>
              <a:t>Lineplots</a:t>
            </a:r>
            <a:endParaRPr lang="de-CH" sz="1800" dirty="0" smtClean="0">
              <a:solidFill>
                <a:schemeClr val="accent3">
                  <a:lumMod val="25000"/>
                </a:schemeClr>
              </a:solidFill>
              <a:latin typeface="Abadi"/>
            </a:endParaRPr>
          </a:p>
          <a:p>
            <a:pPr lvl="2">
              <a:lnSpc>
                <a:spcPct val="100000"/>
              </a:lnSpc>
              <a:spcBef>
                <a:spcPts val="1400"/>
              </a:spcBef>
            </a:pPr>
            <a:r>
              <a:rPr lang="de-CH" sz="1400" dirty="0" err="1" smtClean="0">
                <a:solidFill>
                  <a:schemeClr val="accent3">
                    <a:lumMod val="25000"/>
                  </a:schemeClr>
                </a:solidFill>
                <a:latin typeface="Abadi"/>
              </a:rPr>
              <a:t>Success</a:t>
            </a:r>
            <a:r>
              <a:rPr lang="de-CH" sz="1400" dirty="0" smtClean="0">
                <a:solidFill>
                  <a:schemeClr val="accent3">
                    <a:lumMod val="25000"/>
                  </a:schemeClr>
                </a:solidFill>
                <a:latin typeface="Abadi"/>
              </a:rPr>
              <a:t> Rate vs. Year</a:t>
            </a:r>
          </a:p>
          <a:p>
            <a:pPr lvl="1">
              <a:lnSpc>
                <a:spcPct val="100000"/>
              </a:lnSpc>
              <a:spcBef>
                <a:spcPts val="1400"/>
              </a:spcBef>
            </a:pPr>
            <a:endParaRPr lang="de-DE"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GB" sz="1800" dirty="0" smtClean="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Many different questions where asked about the data we needed information. We used SQL to query the data to solve the questions below.</a:t>
            </a:r>
            <a:endParaRPr lang="en-GB" sz="22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the names of the unique launch sites in the space </a:t>
            </a:r>
            <a:r>
              <a:rPr lang="en-GB" sz="1100" dirty="0" smtClean="0">
                <a:solidFill>
                  <a:schemeClr val="accent3">
                    <a:lumMod val="25000"/>
                  </a:schemeClr>
                </a:solidFill>
                <a:latin typeface="Abadi"/>
              </a:rPr>
              <a:t>mission</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5 records where launch sites begin with the string 'KSC</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the total payload mass carried by boosters launched by NASA (CRS</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average </a:t>
            </a:r>
            <a:r>
              <a:rPr lang="en-GB" sz="1100" dirty="0">
                <a:solidFill>
                  <a:schemeClr val="accent3">
                    <a:lumMod val="25000"/>
                  </a:schemeClr>
                </a:solidFill>
                <a:latin typeface="Abadi"/>
              </a:rPr>
              <a:t>payload mass carried by booster version F9 </a:t>
            </a:r>
            <a:r>
              <a:rPr lang="en-GB" sz="1100" dirty="0" smtClean="0">
                <a:solidFill>
                  <a:schemeClr val="accent3">
                    <a:lumMod val="25000"/>
                  </a:schemeClr>
                </a:solidFill>
                <a:latin typeface="Abadi"/>
              </a:rPr>
              <a:t>v1.1</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date where the successful landing outcome in drone ship was achieved</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names of the boosters which have success in ground pad and have payload mass greater than </a:t>
            </a:r>
            <a:r>
              <a:rPr lang="en-GB" sz="1100" dirty="0" smtClean="0">
                <a:solidFill>
                  <a:schemeClr val="accent3">
                    <a:lumMod val="25000"/>
                  </a:schemeClr>
                </a:solidFill>
                <a:latin typeface="Abadi"/>
              </a:rPr>
              <a:t>4000 but </a:t>
            </a:r>
            <a:r>
              <a:rPr lang="en-GB" sz="1100" dirty="0">
                <a:solidFill>
                  <a:schemeClr val="accent3">
                    <a:lumMod val="25000"/>
                  </a:schemeClr>
                </a:solidFill>
                <a:latin typeface="Abadi"/>
              </a:rPr>
              <a:t>less than </a:t>
            </a:r>
            <a:r>
              <a:rPr lang="en-GB" sz="1100" dirty="0" smtClean="0">
                <a:solidFill>
                  <a:schemeClr val="accent3">
                    <a:lumMod val="25000"/>
                  </a:schemeClr>
                </a:solidFill>
                <a:latin typeface="Abadi"/>
              </a:rPr>
              <a:t>6000</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total number of successful and failure mission </a:t>
            </a:r>
            <a:r>
              <a:rPr lang="en-GB" sz="1100" dirty="0" smtClean="0">
                <a:solidFill>
                  <a:schemeClr val="accent3">
                    <a:lumMod val="25000"/>
                  </a:schemeClr>
                </a:solidFill>
                <a:latin typeface="Abadi"/>
              </a:rPr>
              <a:t>outcomes</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names of the </a:t>
            </a:r>
            <a:r>
              <a:rPr lang="en-GB" sz="1100" dirty="0" err="1">
                <a:solidFill>
                  <a:schemeClr val="accent3">
                    <a:lumMod val="25000"/>
                  </a:schemeClr>
                </a:solidFill>
                <a:latin typeface="Abadi"/>
              </a:rPr>
              <a:t>booster_versions</a:t>
            </a:r>
            <a:r>
              <a:rPr lang="en-GB" sz="1100" dirty="0">
                <a:solidFill>
                  <a:schemeClr val="accent3">
                    <a:lumMod val="25000"/>
                  </a:schemeClr>
                </a:solidFill>
                <a:latin typeface="Abadi"/>
              </a:rPr>
              <a:t> which have carried the maximum payload mass</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records which will display the month names, successful </a:t>
            </a:r>
            <a:r>
              <a:rPr lang="en-GB" sz="1100" dirty="0" err="1">
                <a:solidFill>
                  <a:schemeClr val="accent3">
                    <a:lumMod val="25000"/>
                  </a:schemeClr>
                </a:solidFill>
                <a:latin typeface="Abadi"/>
              </a:rPr>
              <a:t>landing_outcomes</a:t>
            </a:r>
            <a:r>
              <a:rPr lang="en-GB" sz="1100" dirty="0">
                <a:solidFill>
                  <a:schemeClr val="accent3">
                    <a:lumMod val="25000"/>
                  </a:schemeClr>
                </a:solidFill>
                <a:latin typeface="Abadi"/>
              </a:rPr>
              <a:t> in ground pad ,</a:t>
            </a:r>
            <a:r>
              <a:rPr lang="en-GB" sz="1100" dirty="0" smtClean="0">
                <a:solidFill>
                  <a:schemeClr val="accent3">
                    <a:lumMod val="25000"/>
                  </a:schemeClr>
                </a:solidFill>
                <a:latin typeface="Abadi"/>
              </a:rPr>
              <a:t>booster versions</a:t>
            </a:r>
            <a:r>
              <a:rPr lang="en-GB" sz="1100" dirty="0">
                <a:solidFill>
                  <a:schemeClr val="accent3">
                    <a:lumMod val="25000"/>
                  </a:schemeClr>
                </a:solidFill>
                <a:latin typeface="Abadi"/>
              </a:rPr>
              <a:t>, </a:t>
            </a:r>
            <a:r>
              <a:rPr lang="en-GB" sz="1100" dirty="0" err="1">
                <a:solidFill>
                  <a:schemeClr val="accent3">
                    <a:lumMod val="25000"/>
                  </a:schemeClr>
                </a:solidFill>
                <a:latin typeface="Abadi"/>
              </a:rPr>
              <a:t>launch_site</a:t>
            </a:r>
            <a:r>
              <a:rPr lang="en-GB" sz="1100" dirty="0">
                <a:solidFill>
                  <a:schemeClr val="accent3">
                    <a:lumMod val="25000"/>
                  </a:schemeClr>
                </a:solidFill>
                <a:latin typeface="Abadi"/>
              </a:rPr>
              <a:t> for the months in year </a:t>
            </a:r>
            <a:r>
              <a:rPr lang="en-GB" sz="1100" dirty="0" smtClean="0">
                <a:solidFill>
                  <a:schemeClr val="accent3">
                    <a:lumMod val="25000"/>
                  </a:schemeClr>
                </a:solidFill>
                <a:latin typeface="Abadi"/>
              </a:rPr>
              <a:t>2017</a:t>
            </a:r>
          </a:p>
          <a:p>
            <a:pPr>
              <a:lnSpc>
                <a:spcPct val="100000"/>
              </a:lnSpc>
              <a:spcBef>
                <a:spcPts val="1200"/>
              </a:spcBef>
            </a:pPr>
            <a:r>
              <a:rPr lang="en-GB" sz="1100" dirty="0" smtClean="0">
                <a:solidFill>
                  <a:schemeClr val="accent3">
                    <a:lumMod val="25000"/>
                  </a:schemeClr>
                </a:solidFill>
                <a:latin typeface="Abadi"/>
              </a:rPr>
              <a:t>Rank </a:t>
            </a:r>
            <a:r>
              <a:rPr lang="en-GB" sz="1100" dirty="0">
                <a:solidFill>
                  <a:schemeClr val="accent3">
                    <a:lumMod val="25000"/>
                  </a:schemeClr>
                </a:solidFill>
                <a:latin typeface="Abadi"/>
              </a:rPr>
              <a:t>the count of successful </a:t>
            </a:r>
            <a:r>
              <a:rPr lang="en-GB" sz="1100" dirty="0" err="1">
                <a:solidFill>
                  <a:schemeClr val="accent3">
                    <a:lumMod val="25000"/>
                  </a:schemeClr>
                </a:solidFill>
                <a:latin typeface="Abadi"/>
              </a:rPr>
              <a:t>landing_outcomes</a:t>
            </a:r>
            <a:r>
              <a:rPr lang="en-GB" sz="1100" dirty="0">
                <a:solidFill>
                  <a:schemeClr val="accent3">
                    <a:lumMod val="25000"/>
                  </a:schemeClr>
                </a:solidFill>
                <a:latin typeface="Abadi"/>
              </a:rPr>
              <a:t> between the date 2010 06 04 and 2017 03 20 in </a:t>
            </a:r>
            <a:r>
              <a:rPr lang="en-GB" sz="1100" dirty="0" smtClean="0">
                <a:solidFill>
                  <a:schemeClr val="accent3">
                    <a:lumMod val="25000"/>
                  </a:schemeClr>
                </a:solidFill>
                <a:latin typeface="Abadi"/>
              </a:rPr>
              <a:t>descending order</a:t>
            </a:r>
            <a:r>
              <a:rPr lang="en-GB" sz="1100" dirty="0">
                <a:solidFill>
                  <a:schemeClr val="accent3">
                    <a:lumMod val="25000"/>
                  </a:schemeClr>
                </a:solidFill>
                <a:latin typeface="Abadi"/>
              </a:rPr>
              <a:t>.</a:t>
            </a:r>
            <a:endParaRPr lang="en-US" sz="1200" dirty="0"/>
          </a:p>
          <a:p>
            <a:pPr marL="228600" lvl="1">
              <a:spcBef>
                <a:spcPts val="10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visualize the Launch Data into an interactive map we took the coordinates (Latitude and Longitude) of each launch site and added a Circle Marker with a label displaying the name of the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As we want to analyze the launch outcomes we added a red info sign for failures and a green one for successes.</a:t>
            </a:r>
          </a:p>
          <a:p>
            <a:pPr>
              <a:lnSpc>
                <a:spcPct val="100000"/>
              </a:lnSpc>
              <a:spcBef>
                <a:spcPts val="1400"/>
              </a:spcBef>
            </a:pPr>
            <a:r>
              <a:rPr lang="en-US" sz="2200" dirty="0" smtClean="0">
                <a:solidFill>
                  <a:schemeClr val="accent3">
                    <a:lumMod val="25000"/>
                  </a:schemeClr>
                </a:solidFill>
                <a:latin typeface="Abadi" panose="020B0604020104020204" pitchFamily="34" charset="0"/>
              </a:rPr>
              <a:t>Further interesting information was the distance of the launch site to water, railroads and nearby cities.</a:t>
            </a:r>
            <a:endParaRPr lang="en-US" sz="2200" dirty="0">
              <a:solidFill>
                <a:schemeClr val="accent3">
                  <a:lumMod val="25000"/>
                </a:schemeClr>
              </a:solidFill>
              <a:latin typeface="Abadi" panose="020B0604020104020204" pitchFamily="34" charset="0"/>
            </a:endParaRPr>
          </a:p>
          <a:p>
            <a:pPr marL="228600" lvl="1">
              <a:spcBef>
                <a:spcPts val="1000"/>
              </a:spcBef>
            </a:pPr>
            <a:endParaRPr lang="en-US" sz="1800" dirty="0" smtClean="0">
              <a:solidFill>
                <a:schemeClr val="accent3">
                  <a:lumMod val="25000"/>
                </a:schemeClr>
              </a:solidFill>
              <a:latin typeface="Abadi" panose="020B0604020104020204" pitchFamily="34" charset="0"/>
            </a:endParaRPr>
          </a:p>
          <a:p>
            <a:pPr marL="228600" lvl="1">
              <a:spcBef>
                <a:spcPts val="1000"/>
              </a:spcBef>
            </a:pPr>
            <a:r>
              <a:rPr lang="en-US" sz="1800" dirty="0" smtClean="0">
                <a:solidFill>
                  <a:schemeClr val="accent3">
                    <a:lumMod val="25000"/>
                  </a:schemeClr>
                </a:solidFill>
                <a:latin typeface="Abadi" panose="020B0604020104020204" pitchFamily="34" charset="0"/>
              </a:rPr>
              <a:t>GitHub </a:t>
            </a:r>
            <a:r>
              <a:rPr lang="en-US" sz="1800" dirty="0">
                <a:solidFill>
                  <a:schemeClr val="accent3">
                    <a:lumMod val="25000"/>
                  </a:schemeClr>
                </a:solidFill>
                <a:latin typeface="Abadi" panose="020B0604020104020204" pitchFamily="34" charset="0"/>
              </a:rPr>
              <a:t>URL to notebook: </a:t>
            </a:r>
            <a:r>
              <a:rPr lang="en-US" sz="1800" dirty="0">
                <a:solidFill>
                  <a:schemeClr val="accent3">
                    <a:lumMod val="25000"/>
                  </a:schemeClr>
                </a:solidFill>
                <a:latin typeface="Abadi" panose="020B0604020104020204" pitchFamily="34" charset="0"/>
                <a:hlinkClick r:id="rId3"/>
              </a:rPr>
              <a:t>Link</a:t>
            </a:r>
            <a:endParaRPr lang="en-US" dirty="0"/>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is built with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 and can be published on a website.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includes can be switched between showing all launch sites (LS) or a specific one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Donut: </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All: Donut chart to show the distribution of successful launches by launch sites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Specific LS: Success Rate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Scatterplot</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All: Show Correlation between Payload and success for all launch sites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Specific LS: </a:t>
            </a:r>
            <a:r>
              <a:rPr lang="en-US" sz="1400" dirty="0">
                <a:solidFill>
                  <a:schemeClr val="accent3">
                    <a:lumMod val="25000"/>
                  </a:schemeClr>
                </a:solidFill>
                <a:latin typeface="Abadi" panose="020B0604020104020204" pitchFamily="34" charset="0"/>
              </a:rPr>
              <a:t>Show Correlation between </a:t>
            </a:r>
            <a:r>
              <a:rPr lang="en-US" sz="1400" dirty="0" smtClean="0">
                <a:solidFill>
                  <a:schemeClr val="accent3">
                    <a:lumMod val="25000"/>
                  </a:schemeClr>
                </a:solidFill>
                <a:latin typeface="Abadi" panose="020B0604020104020204" pitchFamily="34" charset="0"/>
              </a:rPr>
              <a:t>Payload and </a:t>
            </a:r>
            <a:r>
              <a:rPr lang="en-US" sz="1400" dirty="0">
                <a:solidFill>
                  <a:schemeClr val="accent3">
                    <a:lumMod val="25000"/>
                  </a:schemeClr>
                </a:solidFill>
                <a:latin typeface="Abadi" panose="020B0604020104020204" pitchFamily="34" charset="0"/>
              </a:rPr>
              <a:t>success </a:t>
            </a:r>
            <a:r>
              <a:rPr lang="en-US" sz="1400" dirty="0" smtClean="0">
                <a:solidFill>
                  <a:schemeClr val="accent3">
                    <a:lumMod val="25000"/>
                  </a:schemeClr>
                </a:solidFill>
                <a:latin typeface="Abadi" panose="020B0604020104020204" pitchFamily="34" charset="0"/>
              </a:rPr>
              <a:t>for a specific LS</a:t>
            </a:r>
          </a:p>
          <a:p>
            <a:pPr>
              <a:lnSpc>
                <a:spcPct val="100000"/>
              </a:lnSpc>
              <a:spcBef>
                <a:spcPts val="1400"/>
              </a:spcBef>
            </a:pPr>
            <a:r>
              <a:rPr lang="en-US" sz="2200" dirty="0">
                <a:solidFill>
                  <a:schemeClr val="accent3">
                    <a:lumMod val="25000"/>
                  </a:schemeClr>
                </a:solidFill>
                <a:latin typeface="Abadi" panose="020B0604020104020204" pitchFamily="34" charset="0"/>
              </a:rPr>
              <a:t>The individual launches can be filtered by payload mass. This is done with a slider</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lvl="1">
              <a:spcBef>
                <a:spcPts val="10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fontScale="25000" lnSpcReduction="20000"/>
          </a:bodyPr>
          <a:lstStyle/>
          <a:p>
            <a:pPr marL="0" indent="0">
              <a:buNone/>
            </a:pPr>
            <a:r>
              <a:rPr lang="en-GB" sz="4800" b="1" dirty="0" smtClean="0"/>
              <a:t>BUILD </a:t>
            </a:r>
            <a:r>
              <a:rPr lang="en-GB" sz="4800" b="1" dirty="0"/>
              <a:t>MODEL</a:t>
            </a:r>
            <a:endParaRPr lang="en-GB" sz="4800" dirty="0"/>
          </a:p>
          <a:p>
            <a:r>
              <a:rPr lang="en-GB" sz="4800" dirty="0" smtClean="0"/>
              <a:t>Load </a:t>
            </a:r>
            <a:r>
              <a:rPr lang="en-GB" sz="4800" dirty="0"/>
              <a:t>our dataset into </a:t>
            </a:r>
            <a:r>
              <a:rPr lang="en-GB" sz="4800" dirty="0" err="1"/>
              <a:t>NumPy</a:t>
            </a:r>
            <a:r>
              <a:rPr lang="en-GB" sz="4800" dirty="0"/>
              <a:t> and Pandas</a:t>
            </a:r>
          </a:p>
          <a:p>
            <a:r>
              <a:rPr lang="en-GB" sz="4800" dirty="0" smtClean="0"/>
              <a:t>Transform </a:t>
            </a:r>
            <a:r>
              <a:rPr lang="en-GB" sz="4800" dirty="0"/>
              <a:t>Data</a:t>
            </a:r>
          </a:p>
          <a:p>
            <a:r>
              <a:rPr lang="en-GB" sz="4800" dirty="0" smtClean="0"/>
              <a:t>Split </a:t>
            </a:r>
            <a:r>
              <a:rPr lang="en-GB" sz="4800" dirty="0"/>
              <a:t>our data into training and test data sets</a:t>
            </a:r>
          </a:p>
          <a:p>
            <a:r>
              <a:rPr lang="en-GB" sz="4800" dirty="0" smtClean="0"/>
              <a:t>Check </a:t>
            </a:r>
            <a:r>
              <a:rPr lang="en-GB" sz="4800" dirty="0"/>
              <a:t>how many test samples we have</a:t>
            </a:r>
          </a:p>
          <a:p>
            <a:r>
              <a:rPr lang="en-GB" sz="4800" dirty="0" smtClean="0"/>
              <a:t>Decide </a:t>
            </a:r>
            <a:r>
              <a:rPr lang="en-GB" sz="4800" dirty="0"/>
              <a:t>which type of machine learning algorithms we want to use</a:t>
            </a:r>
          </a:p>
          <a:p>
            <a:r>
              <a:rPr lang="en-GB" sz="4800" dirty="0" smtClean="0"/>
              <a:t>Set </a:t>
            </a:r>
            <a:r>
              <a:rPr lang="en-GB" sz="4800" dirty="0"/>
              <a:t>our parameters and algorithms to </a:t>
            </a:r>
            <a:r>
              <a:rPr lang="en-GB" sz="4800" dirty="0" err="1"/>
              <a:t>GridSearchCV</a:t>
            </a:r>
            <a:endParaRPr lang="en-GB" sz="4800" dirty="0"/>
          </a:p>
          <a:p>
            <a:r>
              <a:rPr lang="en-GB" sz="4800" dirty="0" smtClean="0"/>
              <a:t>Fit </a:t>
            </a:r>
            <a:r>
              <a:rPr lang="en-GB" sz="4800" dirty="0"/>
              <a:t>our datasets into the </a:t>
            </a:r>
            <a:r>
              <a:rPr lang="en-GB" sz="4800" dirty="0" err="1"/>
              <a:t>GridSearchCVobjects</a:t>
            </a:r>
            <a:r>
              <a:rPr lang="en-GB" sz="4800" dirty="0"/>
              <a:t> and train our dataset</a:t>
            </a:r>
            <a:r>
              <a:rPr lang="en-GB" sz="4800" dirty="0" smtClean="0"/>
              <a:t>.</a:t>
            </a:r>
            <a:endParaRPr lang="en-GB" sz="4800" dirty="0"/>
          </a:p>
          <a:p>
            <a:pPr marL="0" indent="0">
              <a:buNone/>
            </a:pPr>
            <a:r>
              <a:rPr lang="en-GB" sz="4800" b="1" dirty="0" smtClean="0"/>
              <a:t>EVALUATE </a:t>
            </a:r>
            <a:r>
              <a:rPr lang="en-GB" sz="4800" b="1" dirty="0"/>
              <a:t>MODEL</a:t>
            </a:r>
            <a:endParaRPr lang="en-GB" sz="4800" dirty="0"/>
          </a:p>
          <a:p>
            <a:r>
              <a:rPr lang="en-GB" sz="4800" dirty="0" smtClean="0"/>
              <a:t>Check </a:t>
            </a:r>
            <a:r>
              <a:rPr lang="en-GB" sz="4800" dirty="0"/>
              <a:t>accuracy for each model</a:t>
            </a:r>
          </a:p>
          <a:p>
            <a:r>
              <a:rPr lang="en-GB" sz="4800" dirty="0" smtClean="0"/>
              <a:t>Tune </a:t>
            </a:r>
            <a:r>
              <a:rPr lang="en-GB" sz="4800" dirty="0" err="1"/>
              <a:t>hyperparameters</a:t>
            </a:r>
            <a:r>
              <a:rPr lang="en-GB" sz="4800" dirty="0"/>
              <a:t> for each type of algorithms</a:t>
            </a:r>
          </a:p>
          <a:p>
            <a:r>
              <a:rPr lang="en-GB" sz="4800" dirty="0" smtClean="0"/>
              <a:t>Plot </a:t>
            </a:r>
            <a:r>
              <a:rPr lang="en-GB" sz="4800" dirty="0"/>
              <a:t>Confusion </a:t>
            </a:r>
            <a:r>
              <a:rPr lang="en-GB" sz="4800" dirty="0" smtClean="0"/>
              <a:t>Matrix</a:t>
            </a:r>
            <a:endParaRPr lang="en-GB" sz="4800" dirty="0"/>
          </a:p>
          <a:p>
            <a:pPr marL="0" indent="0">
              <a:buNone/>
            </a:pPr>
            <a:r>
              <a:rPr lang="en-GB" sz="4800" b="1" dirty="0" smtClean="0"/>
              <a:t>IMPROVE </a:t>
            </a:r>
            <a:r>
              <a:rPr lang="en-GB" sz="4800" b="1" dirty="0"/>
              <a:t>MODEL</a:t>
            </a:r>
            <a:endParaRPr lang="en-GB" sz="4800" dirty="0"/>
          </a:p>
          <a:p>
            <a:r>
              <a:rPr lang="en-GB" sz="4800" dirty="0" smtClean="0"/>
              <a:t>Feature </a:t>
            </a:r>
            <a:r>
              <a:rPr lang="en-GB" sz="4800" dirty="0"/>
              <a:t>Engineering</a:t>
            </a:r>
          </a:p>
          <a:p>
            <a:r>
              <a:rPr lang="en-GB" sz="4800" dirty="0" smtClean="0"/>
              <a:t>Algorithm Tuning</a:t>
            </a:r>
            <a:endParaRPr lang="en-GB" sz="4800" dirty="0"/>
          </a:p>
          <a:p>
            <a:pPr marL="0" indent="0">
              <a:buNone/>
            </a:pPr>
            <a:r>
              <a:rPr lang="en-GB" sz="4800" b="1" dirty="0" smtClean="0"/>
              <a:t>FIND </a:t>
            </a:r>
            <a:r>
              <a:rPr lang="en-GB" sz="4800" b="1" dirty="0"/>
              <a:t>THE BEST PERFORMING CLASSIFICATION MODEL</a:t>
            </a:r>
            <a:endParaRPr lang="en-GB" sz="4800" dirty="0"/>
          </a:p>
          <a:p>
            <a:r>
              <a:rPr lang="en-GB" sz="4800" dirty="0" smtClean="0"/>
              <a:t>The </a:t>
            </a:r>
            <a:r>
              <a:rPr lang="en-GB" sz="4800" dirty="0"/>
              <a:t>model with the best accuracy score wins the best performing model</a:t>
            </a:r>
          </a:p>
          <a:p>
            <a:r>
              <a:rPr lang="en-GB" sz="4800" dirty="0"/>
              <a:t>I</a:t>
            </a:r>
            <a:r>
              <a:rPr lang="en-GB" sz="4800" dirty="0" smtClean="0"/>
              <a:t>n </a:t>
            </a:r>
            <a:r>
              <a:rPr lang="en-GB" sz="4800" dirty="0"/>
              <a:t>the notebook there is a dictionary of algorithms with scores at the bottom of the notebook</a:t>
            </a:r>
            <a:r>
              <a:rPr lang="en-GB" sz="4800" dirty="0" smtClean="0"/>
              <a:t>.</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p:cNvSpPr txBox="1"/>
          <p:nvPr/>
        </p:nvSpPr>
        <p:spPr>
          <a:xfrm>
            <a:off x="8101414" y="5153116"/>
            <a:ext cx="3247401" cy="646331"/>
          </a:xfrm>
          <a:prstGeom prst="rect">
            <a:avLst/>
          </a:prstGeom>
          <a:noFill/>
        </p:spPr>
        <p:txBody>
          <a:bodyPr wrap="square" rtlCol="0">
            <a:spAutoFit/>
          </a:bodyPr>
          <a:lstStyle/>
          <a:p>
            <a:pPr marL="0" lvl="1"/>
            <a:r>
              <a:rPr lang="en-US" dirty="0">
                <a:solidFill>
                  <a:schemeClr val="accent3">
                    <a:lumMod val="25000"/>
                  </a:schemeClr>
                </a:solidFill>
                <a:latin typeface="Abadi" panose="020B0604020104020204" pitchFamily="34" charset="0"/>
              </a:rPr>
              <a:t>GitHub URL to notebook: </a:t>
            </a:r>
            <a:r>
              <a:rPr lang="en-US" dirty="0">
                <a:solidFill>
                  <a:schemeClr val="accent3">
                    <a:lumMod val="25000"/>
                  </a:schemeClr>
                </a:solidFill>
                <a:latin typeface="Abadi" panose="020B0604020104020204" pitchFamily="34" charset="0"/>
                <a:hlinkClick r:id="rId3"/>
              </a:rPr>
              <a:t>Link</a:t>
            </a:r>
            <a:endParaRPr lang="en-US" dirty="0"/>
          </a:p>
          <a:p>
            <a:endParaRPr lang="en-GB"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3996145"/>
            <a:ext cx="10039461" cy="1014976"/>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First launches were mostly failures while later launches were mostly successes.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686221"/>
            <a:ext cx="10515600" cy="185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864972" y="399614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The higher the payload the lower the success probability (Class)</a:t>
            </a:r>
            <a:endParaRPr lang="en-US" sz="2200" dirty="0">
              <a:solidFill>
                <a:schemeClr val="accent3">
                  <a:lumMod val="25000"/>
                </a:schemeClr>
              </a:solidFill>
              <a:latin typeface="Abadi" panose="020B0604020104020204" pitchFamily="34" charset="0"/>
            </a:endParaRPr>
          </a:p>
        </p:txBody>
      </p:sp>
      <p:sp>
        <p:nvSpPr>
          <p:cNvPr id="2" name="AutoShape 2" descr="data:image/png;base64,iVBORw0KGgoAAAANSUhEUgAAB2kAAAE/CAYAAABsGfjnAAAAOXRFWHRTb2Z0d2FyZQBNYXRwbG90bGliIHZlcnNpb24zLjUuMSwgaHR0cHM6Ly9tYXRwbG90bGliLm9yZy/YYfK9AAAACXBIWXMAAAsTAAALEwEAmpwYAADv80lEQVR4nOzddXQV59YG8GeOx42E4MGDOzS4W6FF2tLCrRdqUIO20HIrVIBbv7TlVqhAKdJCcXcneCBAkAAB4q5HZ74/8nFISE6OTQye31qsdeSdd96EyZHZs/cWJEmSQEREREREREREREREREREFUJR2QsgIiIiIiIiIiIiIiIiIrqXMEhLRERERERERERERERERFSBGKQlIiIiIiIiIiIiIiIiIqpADNISEREREREREREREREREVUgBmmJiIiIiIiIiIiIiIiIiCoQg7RERERERERERERERERERBVIVdkLIKLqKy0tF6IoVfYyAAABAZ7IyMiv7GUQuYzHMFVnPH6puuMxTNUZj1+qznj8UnXHY5iqMx6/VN1V9jEcHOxTafumuwczaYnorqBSKSt7CURu4TFM1RmPX6rueAxTdcbjl6ozHr9U3fEYpuqMxy9VdzyG6W7AIC0RERERERERERERERERUQVikJaIiIiIiIiIiIiIiIiIqAIxSEtEREREREREREREREREVIEYpCUiIiIiIiIiIiIiIiIiqkAM0hIRERERERERERERERERVSAGaYmIiIiIiIiIiIiIiIiIKhCDtEREREREREREREREREREFYhBWiIiIiIiIiIiIiIiIiKiCsQgLRERERERERERERERERFRBWKQloiIiIiIiIiIiIiIiIioAjFIS0RERERERERERERERERUgRikJSIiIiIiIiIiIiIiIiKqQAzSEhERERERERERERERERFVIAZpiYiIiIiIiIiIiIiIiIgqEIO0REREREREREREREREREQViEFaIiIiIiIiIiIiIiIiIqIKxCAtEREREREREREREREREVEFYpCWiIiIiIiIiIiIiIiIiKgCMUhLRERERERERERERERERFSBGKQlIiIiIiIiIiIiIiIiIqpAqspeABERERERERERERHR3UwSRYiZCZAMuRAUSij8a0HQelX2suguJmYnw5J6DZK+8JgT/GtBWaM+BJXWoe0liwnmaydhSboEMeMmYDYCGk8oa9SHsnYLqGq3KOefgOjuxyAtEREREd1TMnIMuJKQjYS0PFhECd4eatSv6YOwUB+olGUXmhHzMyGm34BkMkBQ66AIqgeFh28FrZyIiIiIiKoTSZJguX4KxugdsMSfByzGYs8LfqFQN+sJdYs+UOh8KmmVdDeRzAaYzu6E8exOSNlJJQcoVFA17AxN2yFQBjcsfQ7RAuOpDTCd3gJJn1PieUvcSeD4Gij8QqHpMgbqRl1l/imI7h0M0hIREVVzZouIa0k5iEvKRV6BCSqlAqFBnmhYyxd+XprKXt49x2wRYTSJ0KgVdgN+VJIkSYBkgaCQ/2PqmStp2Hw4DmevZkAq5XlvDzV6ta2Fod3qw8fz9t+OZMiD8dxOmM7thpSTUmI7wS8UmhZ9oA7vC0HjIfu6iYiIiIio+hGzk6Hf/QssCedtjpGyEmE88jeMpzZAF/EY1M17VeAK6W5jTrwA/a6fIWUn2x4kmmG+fAjm2MNQtx4MbdeHICjVt5/OSUXBlnkQ067Z3Z+YlQj9tu9hbnQUur7PQVDxHBSRsxikJSIiqqay843YdDgO+6ISkFtgKvG8IABtGgVhSOfaaOadB0mfDShUUPiFQuEdKOtaMnIMSErPh0WS4OepQa0anlAq7p0AZVxSDnafiseF65lISM2HKEkQBCA00BNN6/qhV7vaaFzbr7KXWWVZki/DdH4vLMmXIGbEA5IIqLRQBtWHsk4LqMP7QOEd5PL8BQYz/thyAQejE8scl1tgwsbDcdh3OgFPDAlHp+bBMF05CsO+hZAKsm1uJ2UlwnBoGYynt0DX6ymo6rdzea0VQZQkXLyeidj4bCRl5MMiSvD11KBBqA9aNAgoFqAmIiIiIiLnWZIuIX/jF4CxwLENjPnQ714AS8oVaHs8DkEQyneBdNcxXTkK/fb5gGhxbANJgun0ZohpcfAY+joElQZibhry186GlJvm1L7NsZEoMOQWzlMk4EtE9gmSJJWWSEBEZFdaWi5EsWq8hAQH+yAlpWT5DaLqwtlj+FhMMn7fFAONIR3N1QlookpETUU2dAojLJISuZIOl8whuGYOxnlTbXTTXsIYzyPQCIUf1gVPf6ibdoe61QBr8CsxPQ+x8TnI15ugVikQEuCJGn46xCXlIi4pB7l6E5QKAbWCvNColi+8dCrsOHETh6ITkZlbvGSTRqVAy7BA9OtYB20auR5cq+oycw1YtDkGJy6m2h3bKiwATw1rgSA/XQWszD2SxVxYhkupgaC0f02fq6/BjlxZDgAQFFC36Attt0cgqJ37/eXrzfh86QlcTXRufQKAN9skoM7NrU5tBwjQdh8PTetBTm5X/iyiiG1Hb2Db0RtIy9aXOkalFNA5PARjejVCDX/HsoLTsvTYfyYBl25mIT41D0aTCE+tCvVCvNG8vj+6tw6Fp65qf1Hn54iKIZmNENPiIOamAZIEwTsIyqD6ENSO9cSi0vH4peqMxy9VdzyGqTRiVhLy/vnA8QDtHTQdH4S282h5F1UKHr93D0vKVeSv/hgQzS5tr2rcDbr+z6NgzWxYki66vA5122HQ3TfO5e2dVdnHcHAwS5ST+xikJSKXMUhLJJ/gYB8kJ2UAJgOgVEFQ2T5hvf3YDezecQj3e5xAuPomFHYusM0SPbBb3wJXzDXwgs8OaIXbH9pjLaFYKwxEXI4SZkv5/D23bhSIp4aGI9C36gcnASAhLQ+nLqXhWlIOsnINUCgEhPh7IKyWLzo2C4a3R2Gw6fLNLHzzd1SpWcy26DRKTBnTBi3C5MtklsxGmC8fhvnqcVhSr0HKywAEQPCuAWVwQ6gadYEqrCMEhbLMeSzJsTCd3w1L4kWIWQmAJAGCAIV/LShDm0Ed3hfK4LBSt3XlNdh89QQKdswHzEb7g/+f4BsCz+HToPANcXibr/86hajLzl0FDABdNZcwwfuA09vdohv4MtSNuri8vdySMvLxv9XRuOZgsFqrUeKxAU3Ru11tm2NyC0xYuv0iDkUnQSzjK4VGrcCQLvUxskdYlS0Bzs8R5ct8IxrGM1thuR5VmClflKCAsm5raFoNhKp+28pZYDXH45eqMx6/VN3xGKY7SZKEgrWzYUm84PokggKeD86EMqSRfAsrBY/fu4MkmpG/4gOIGTfcmkcV3gfm87vdW4wgwHP0B1DWaODePA6q7GOYQVqSQ5UN0h47dgxbt27FyZMncfXqVeTm5kKtViMgIAAtW7ZEnz59MGzYMHh7ezs9tyiKOHDgALZt24bTp0/jxo0byM3NhVarRXBwMFq1aoUBAwZg0KBB0GhcK/e2ZMkSfPDBB9b7X331FYYPH+7w9vPmzcO3337r0r4BYMaMGXjqqadsPh8VFYVt27bh4MGDSEpKQkZGBjw8PBAQEIBGjRqhd+/eGDhwIIKDg11egy2XLl3Cli1bsH//fsTHxyMtLQ1qtRpBQUGoV68eevbsiYEDB6JevXplzlP0dzR69GjMmTNH1nUmJSVh48aNOHjwIC5evIj09HSYzWb4+vqiYcOG6Ny5Mx588EE0alS+H5gAwGw2Y9y4cThz5gzq1KmDHTt2OLTdsWPH8Oeff+L48eNISUmBl5cX6tatiyFDhuDhhx9GQECAW+tikJbIfWJmAozndkFIioEx5Tog/X+mq08NKEOaQN28J5R1WllLHZ25koYzqxdhiEcUVIJY1tQlXDcH4rC+MR7yPoIMiyd+y+uNq2bHg13u8PVUY+qjHVAvxPn37YoSl5SDZTsu4dy1DJtj1CoFIlqFokebUHz9VxQKDM5fpapRKfDm+A6ylD82XdgPw6GlkPRlv/4J3kHQ9XoSqnolAyBibhr0e3+D5fppu/tT1m8HXa+noPAq/v7h7Guw+UY0CjZ96XgZpiIE7yB4jvo3FJ7+dsfuP52ABevPOb0Pf0UepvuugYfC8QD8nQSdDzwf/gQKD1+Xtrckx8KSfBliZgJgMUPQeUMRVB/K2uEO/exFJabnY87i48jOczwgfssj/ZpgaLf6JR6/kpCN//4dhSwn5qwf4o1XH26HAJ+qlzV55zEsmY0wx0bCfP104cUP+hwICmVhufiQRlA37Q5lUMnfCxUn6nNg2LcI5thIh8arwjpC2/NJKDxZHt4Z/BxM1RmPX6rueAzTnUxXj0G/ZZ7b8yhrt4DniLdlWJFtPH7vDqaLB6Df+aP7EymULn1Hv5OqWQ949J3o/nocUNnHMIO0JIcqF6Q9fPgw5s6di+joaLtj/f398cYbb2DcOMdT6Ddv3owvv/wSV69etTu2Vq1aePfddzFokPPl6h5++GFERUVZ73fr1g0LFy50ePvyCtLevHkTn3zyCbZv3253Dg8PDzzzzDN4/vnnodW6fzItIyMDn332GVauXAl7h51KpcKjjz6KV199Fb6+pZ/cLK8gbXp6Oj7//HOsWbMGJlPZJ2cFQcCDDz6I6dOnux3wLMvXX3+N+fPnA4BDQVpJkjB79mz8/vvvNscEBwfjiy++QLdu3VxeF4O0RK6TDHnQH/wT5gv77Y5V1AiDru+zMHrVwv5fv0I3hf33SFuyRA+cNNbHuvyOMKJiy4/6emnw4dNd4Od9+z0lJ9+IfacTcPZqBuKScpBXYIZKVVhSuXFtX/RoUwsNa7kW5HLGxkPXsHJPLCwOvqYpFIJbr381Az3x4dNdoFGXnd1qiySaod/5M8yXDzm1nbrtUOjue9R63xx/HgVbvnGuDJfWCx5DXoUqtJn1IWdegyVDHvL+ehdSfqbj+7yDsn57eA59rez9SBLe+fEQkjKcLzH2sOch9NS5ceX7/9O0Gw5tt0ccHi9JEswxe2GM2gQxM770QYISqrAO0HQeA2WA7SzXW0xmER/8GomEtHyH13GnqePao1XD29nfcUk5mPvncRQYnP8CXzPAA+883qnK9b29dQxLkgTTuZ0wHlkJyZBb5jbKOq2g6/WkU5nd9xIxNx356+ZCyk5yajvBOwieI6ZD4Sv/xaJ3K34OpuqMxy9VdzyG6U75Gz6H5cYZWebyfORTKP3tf+Z3FY/fu0P+mk/dy9yWm1ID76e+d6h1krsq+xhmkJbkUP5/KQ6SJAlffPEFfvrpJ+tjarUaXbt2RfPmzeHv7w+DwYDY2Fjs27cPOTk5yMzMxHvvvYeoqCh8/PHHZTZUNxqNmDlzJlavXm19zNPTE926dUPTpk3h4+ODvLw8XLhwAfv374fBYEBCQgImT56MKVOmYPLkyQ7/LJcuXbIGaP38/JCVlYXDhw/jypUraNiwodO/m9atWzuVhQsAXbqULK+XmJiIf/3rX4iPLzzp5+HhgYiICDRu3Bi+vr4wGo1ISEhAZGQk4uLiUFBQgO+++w5nzpzBd999B7Xa9ZP5ubm5ePrpp3HuXGE2i1qtRrdu3dCsWTP4+/vDbDYjJSUFx44dw4ULF2A2m/HHH3/gxIkTWLhwoUsZ0644evQoJk+ejIyM21lUTZo0QadOnRASEgKVSoWkpCQcPnwYly9fhiRJWLVqFU6cOIEFCxbYzf51xalTp/Djj85dDfX5559bA7RKpRL9+vVDy5YtkZOTg61bt+LGjRtISUnBiy++iKVLl6JZs2Z2ZqSKIOlzIZn0ENQ6CLqqm21I7rNkxqNg/eeQ8tIdGi+mXkX+yg+RGNjBrQAtAPgpCtBYlQwzXAsOuiM7z4iFm2MwZWxbmC0i1uy/gk2Hr8NsKZ4RbDRJuJaYg2uJOdhx/CbC6/vjyWHhqBngWS7rWrknFusOXIUSFtRVZsJXUQARAlItPkgVfVDYnbQ4dy9QSUrPx9aj13F/RJhL2+t3/OhwZlpRpqhNEAQFtN0egSXlKgo2fQWYDc5NYshDwcYv4TlyhksljAzHVrsVoAUAS9xJmONOQlW/vc0x5+MyXQrQamBCZ+0VN1Z3mylmLzSdxzj05VTMz4J+5w+w3Dxb9kDJAvOVozDHnYK2y0PQtB1S5vA1+6+4FaAFgN82nsMnE++DRq2EySzihzXRLgVoASApowCLtlzAS6Nau7Wm8iCZDCjY9l1hSV4HWG5GI+/vmdD1eQ7qxl3LdW03U3JxPi4TcUk5KDCYoVYpUbuGJ5rU8UOzev5lfg+qDJLFhIKNXzodoAUAKTcN+Ru/gNfYD8ss/U9ERERU1UgWMyzx52Wbz3IjulyDtFT9SRYTLMmXK3sZxVmMENNv2GyXRETFVZkg7SeffIJFixYBKMxO/Ne//oWXXnoJgYEle7YVFBTg22+/xc8//wwA+Pvvv1GjRg28/vrrpc4tiiJef/11bNu2DUBhgPCFF17AU089VWrwLzMzE3PmzME///wDoDBjMyQkBI884lgmxIoVK6y3n3/+efznP/8BACxfvhxvv+18mYqmTZvi2WefdXq7oiRJwpQpU6wB2hEjRuD999+3maW6YcMGvPvuu8jPz8fu3bvxn//8B++++67L+3/33XetAdru3btjzpw5qFmzZqljDxw4gDfffBOpqamIjo7GW2+9he+//97lfTvq+PHjeOaZZ2AwFJ6sbtWqFf7973+jQ4cOpY7ftWsXZs6ciZSUFFy7dg2TJk3CX3/9JWtAOT8/H2+99RYsFsdPhEZFRWHBggUACi9E+Omnn9C5c2fr82+88QY++OADrFixAnl5eZg5cyaWL18u25rJcZIkwXLz7P/3gLxQLGgheAVAWbMp1C36QlWnZeUtkmQn5mWgYN1/nA9SiWbUTD0iyxrqqjIwUHcGW/QV3/vvxMVUnLiQgtX7ryAuqewstVvOx2Xi/V8iMXFES3RqLm/G2qlLqbh8ZD8mescgXB1fooR0nqjBCWMY9ujDkST6y7rvXSduYli3BlDYayp8B9P5PS4FaG8xntoIRe1wGA8udT5Aa12EHvqdP8FzzAdOXR0rmQwwXdjr2j7vYIzeXmaQ9uL1TJfmra9Kg05wvcxxUZI+B2L6dSiDy75IT8zPRP7a2ZCynAhoWUwwHFoCqSDLZrauwWjBjuPu9SUCgLRsAw6dTULvdrWxOTLO7aDv0fPJOB2bhjaNgtxem1wkixkFm76CJcHJk2pmI/Q7/gcolFA37CT7umLiMrByTywu3siyOaZmgAeG39cAvcroH1zRjEf/casnlpSVCMPhv6Dr8S8ZV0VERERUvsSMm4DofEscWyyp12Sbi+5OYka8LCWK5SZmJTBIS+QgRWUvAADWrVtnDdAqFAp88cUXmDlzZqkBWqAwA/TNN9/Em2++aX3sxx9/tAYB7/TTTz9ZA7Q6nQ4LFizA5MmTbQbT/P39MWfOHIwfP9762OzZs5GcnGz3ZzGbzVizZg2AwnKyEyZMgKdnYebPypUrYTQ63wtMDocOHbJm97Zv3x6fffaZzQAtAAwfPhyff/659f6SJUuQlpbm0r6vXbuGTZs2ASgs1fv999/bDNAChUHcH3/8ESpV4Unf7du32/y/lUtWVhZeeeUVa4B20KBBWLp0qc0ALQD07dsXf/zxh/X3GBsbi3nz3O85UdTcuXNx9epVp7KYv//+e2s56bfffrtYgBYANBoNPvroI+vPdurUKeze7WZTeHKamJmIgjWfomDDZzDHRpYI2El5GTDHRqJg/X+Qv+ZTiFmJlbNQcokkSUhIy0PkuSTsPHET+6ISEBufDZPZAv2eX1zOIpQzT6q37jyUqJwP8j+tO+twgPYWo0nE/1ZHI+pyqmzrMGSmwrztG7zgsx2tNTdK7fHrpTCip+4C3vZbixEex2X9naVlG3AtybmyPJJJD/2hpW7uWYJh50+2y+k6SMy4AdNZ++0TirLEn3WutHJZc904A8mkL/W5AoMZl27aDmqVpa7KsQx3R9k7sSJJEvTbvncuQFuE8dQGmC4dLPW5ozHJLme83mlfVAIsooidJ27KMt+2o+4Hj+WUse9v5wO0t0gi9LsXQMyz3c/aWRZRxOKtF/CfP0+UGaAFCrOTf914Hl8sPYHs/Mr5rlGUWJAN4+ktbs9jOrtD1t8pERERUXmT9PKWXZV7Prr7SEb3LqAtN1UwcExUVVV6kLagoACzZ8+23n/55Zdx//33O7Ttc889h06dCq9YF0Wx1B6uiYmJxbIwP/jgA4d7cM6YMQN169YFUJjReCtztyx79uxBamrhCeS+fftCp9NhwIABAAozdG8FKyvawYO3T9498MADUCjs/9cPGDAAbdq0AQCYTCYcOHDApX0fOnS7X96QIUPg4eFhd5tWrVph4MCB1vvlHUScN28eUlJSAACNGjXCF198AY3Gfq+0sLAwvPXWW9b7ixcvRnq6PCd3d+/ejaVLC0/ET5kyxaFt0tPTsWfPHgBAYGAgxo4dW+o4pVKJF154wXr/1oUFVDHMcVHIW/keLEkXHRpvSbyAvBXvwexg+UWqPHl6E9bsu4Jp3x/Auz8dxv9WR2PR5hj8suEcPl54FPO/XQzL9dOVvUwAgI9Cj1ZqeYItztIbXfuwbhElLFh/TpYghCXjJvL++RDNFNcdGq8UJAzyOIMXfLZDDfmujL6a6NyXbtPFA4AMX8Lk+rJvPLvDbp/5oiwpV2XZLwBAkmBJi7PeTUzPx5JtFzHjh4OY/NUenLni2vuxp+BidrENkiGvzOdNZ7e73T9Iv/8PiKX8n16Oz3Zr3qIu3czCm98fQEaOPL+fM1fSUGBw729JMhshWdz/exSzk5F5YKV7kxjzYXD7Aor/X48o4YfV0dh+7AacKawefTUDcxcfR04lB2pNMfvkySCRRJjO80JCIiIiqkYU8rYVEmSej+4+gsr++evKIOjYq5XIUZUepF21apU1qFmjRg1MmjTJqe1vBZoUCgWSk5NhMhUvT/fHH39Ary/MsmjZsiVGjx7t8NwajQbPPfccgMISyXFxcXa2gLVEMgAMHjwYQGFQ9JZly5Y5vH85ZWZmWm/n5zt+crd79+7Q6XQIDQ21/h7d2XdBgePZM927d4dGo0FwcDDMZvlOiN8pMzMTf//9t/X+1KlTodU63v9qzJgx1szggIAAnD1rp5ecAzIyMqzlpdu3b289Du05dOiQtTRyREREmRm4ERER1kD0zp07nSqpTK6zJF5Ewdb/AmYnT6CajSjYMg+WpEvlszBy26lLqZj582Gs2nfFZhCjl/pMBa+qbA1UKZW9BKfl5JuwcnesW3OI+hwUrP8MapPzgcpm6kQ86b3Hrf0XlZHj3Hur+cox2fYtBykrqbC8koPEXHmzVKXcNBiMFvyxJQbv/ngIW49eR1JGgVOBraJqKjJRU+FaBq4tgtL2e7EkiTCe2uj+Tgx5MJ0rGcyKT3EuY92ezFz5gn+SBMQ5m0luyIMxajPy181Fzm8vIfeXSchd8BxyF7+Bgi3zYIqNhOTCFdvGsztkudLbHHsUopv9lgFg/aFrOBrj2utzQlo+fl5XvhVo7LHEu/9Z+PZclfuzEBERETlD4V+rSs9Hdx9FFe1ZrKjRoLKXQFRtVHpP2nXr1llvjxgxwqHsxaJ69uyJn376CR07diy1fPH69eutt50J0N4ycuRIhIWFoUOHDtDpdGWOTU9Px86dOwEUZjFGREQAAHr06IHg4GCkpKTg6NGjuHz5Mho3buz0WtwREnK7h9+qVavw+OOP2/15AOD111/HG2+84da+i5Y23rp1K6ZMmYKgIPs9yB555BGMGzfOrX07Ytu2bdbgcUBAAPr37+/U9kqlEt9++y38/f1Rv359Wdb0/vvvIyUlBR4eHpg7dy6USseunIuOjrbebteuXZljtVotmjdvjtOnTyMvLw+XLl1C8+bN3Vo3lc1kKEDWlvnQupr1YzEhad13WO41AaKgQg0/HcJq+aJD0xrw8ayaV845SrKYYb4eBTE5FmJmPCSLGYLWC8oa9aGs0wrKIHn+tsrLrpM3sWhTjM3AkAYmjPY8isYq+2XzK1JNpbzBqIpyKDoRj/RrDE+d46XgizLsW+RyyWkAaKO5ga6aS4g0NnF5jtucK2JtSb0qwz7lJaZeBZqHOzRWkLNmN4C8AjM+X3gU8allZ6uWRQER3bUX0EsXg9By+JtQBNj+0my5eRZSrmvtJO5kitkLbYcRxR+zlCzhXZUkZxagef0Au+MkSYTp9GYYjv5T6kVOUl46zHnpMF89BsE7CLreT0NVt7XD6zDHytPvG5IF5itHoWk10P5YGxLS8rB2/xW3lnE6Ng0HzyQionWoW/O4Skyzf2Groyyp8s1FREREVN4Unv4QvAIh5clzcaoiuJEs89DdS9B4ACotYJa3IpQ7FEH1oPD0r+xlEFUblZpJW1BQgJMnT1rvO1qGuCiFQoHevXuXGqC9cuUK4uNvZ3e4Mr+3tzciIiIcCmiuXbvWmsk7cuRIaxajUqkslk17q4RtRerdu7f19qVLl/D4449j7969EMWyT94JMpxNLZrRmZqaigkTJmDTpk12+/PKsW9HFC0F3aVLF4dKQd+pbdu2sgVoV61ahc2bNwMApk2bhrCwMIe3vXbtdt+7W6W6y1K79u0Tx45kitNtYn4WzHEnYTyzDcYzW2GKPQIx23bWy+X4LGz+/Vdo9e59UPexZCAkcT/OXEnHrpPx+G3jeUz97gAWrD+L7LzK70PnLEk0w3BiLfL+fAP6Lf+F8eQ6mK8eh+V6FMyXDsJwaBnyV7yHvFUfwZwQI99+DXkQ8zMhyfAh9syVtDIDtEGKHLzltw7ddRdlD1C5SyU4ljmmgQkNVcnoormMbpqLaKm+AR9Bnr6irjCaRURddi2wZb55FubYSLfXcL/nSSjgfgAs2M/+54tbJJMesFM6tzKITpyAELxryLrvJYfS3QrQhiiy8LrvRjzsFVkuAVoICihrhNl8Ws7qCFJ2UomSx57aSr8es2wOpDxLJj0KNnwOw6FlDlWhkHLTCsdH/m13LFDYP1WuQDkAWFLK7kFsz9ajN2C2uJoLftvGw5X3uU4yyNgXy1QASaraFxsQERERFaVu2l2WeQSdD1T128oyF929JIsJsMhzPtCJTkZlUrdwLgGK6F5XqWduYmNji5Wxbd++vazzX7x4u9+jl5cXmjVrJuv8d1q58nYvqzuzdseMGYMFCxYAAFavXo1p06Y5VVLXXW3btkX//v2xY8cOAEBUVBSee+45BAYGolevXujatSu6dOmCBg3kL0VQs2ZNPProo1i0aBGAwuD5q6++Cm9vb/Ts2RNdu3ZF165d0aRJkwoLzBZ14cLtPnByH4POio+Px8cffwygMLg9YcIEp7a/1VcXAEJD7WdPFM2wvlV2nMpmunoMptNbYLERMFQE1oW65QCow3tbe4ccjE7Er+ujMdPnDCBDO5Hu2gvYrm8N6f8z8MwWEftPJ+LUpTQ8N6IF2jaWNwhSXsTsZBRs/dahjBsx+TIK1s6Bus1gaO8bB0Fw7mIKSRJhiYuCKWYvLMmXb2dRCgIUfqFQ1m4BdYt+UAbVc2reAoMZv208bzPO4CvkY4rPZgQoZTxhLaN8sez3oYaqZPTVnUUb9XUohZI/5XVzIPYZmiPS0BhiBV/3dTUxB/e1ci5LzJJxEwWbv5Zl//6KfLRW30CUyb0LdBrW8nVidBWL8ls5vi5lcJhsexUh4GSa/T73ttRRpuFln63wUpTfBS6qBh0g6EpeSHiLmCFvX2gx/QYUtVtY79er6YPoqxmy7kNOAT5lvwZJogUFm76GJeG803MbT64DlCpoO40qex858n7+EbNdr5hgEUUcik6UZR03UnJxLTEHDUJd6wUl5mVAzEkBJAkKrwAofEPsb3SLUi1PT1oAUKicfs8nIiIiqkzqlv1hPLPF+TZXd87TakCZrVOIAEDMiIdBVMAgqeGrcK1V4S1XzMFopEkD3LhIUhFQF+rmvdxaB9G9plKDtAkJCdbbarUagYGB5TZ/cHBwuQYAz549i/PnC08gNW/eHC1atCj2fJMmTdC2bVtERUUhKysLGzduxKhRoxya++LFi9YArz0NGjTAwIGll1j7/PPPMXHiRBw7drufXXp6OlavXo3Vq1cDKPw9devWDb169ULfvn3h7+/v0H7tmT59OpKTk60ZogCQm5uLTZs2YdOmTQAAf39/dO3aFd27d8eAAQOKBRDLU2Li7ZNhFbXP0kiShOnTpyMnJwc+Pj6YPXu208dsTs7tDBpHsr+LXiiQmytv37q7jZifBf2eX2GJO1n2uPQbMOz7Habzu6HrNxHnMnVYsO4caivSZQvUBSnzUEuZgXhL8dfM3AIT5q04jZdGtUaHZsGy7Ku8iNnJyF/zqZMlZyWYTm+GVJANXb9JDv99WFKvQr/rZ4jpN0qZUoKYmQAxMwGmszugatQV2p6PQ6Fz7KT27pPxSM+2nY37qNfBKhugBYAbltLfd2+VZ+6uu1jq87fUU6XjMdVB9NTGYHFeDyRY7JctlUt6tnNfPsS8DBSs+4/bX5SLaqZOcCtIWyvIE3VDbAfw7iSotYDWq8pl0yp8HX+9UdZuIdvPEG2sA5OLH2U9BQOe99lRrgFaCYCm7dCyx5hN8u7UUny+Fg0CsKkSMyrtsRdANJ5c71KA1rr98dVQ1W0NZc2ySpPLdLm4daeuv+bfTMmD3uh+b9xbLsdnORWkFbMSYYzeDnPskZLvz1ovqOq3h6bVAChDyi67pwisA1GmLPGyyoUTERERVUUK70Bouz4Mw4HFrs8RUAea9iPsD6R7nmTMR6ShCQKEXLTWun4RsCgBK/M7Y6p/JIQ81ysNaSIeg6Cs4hWdiKqYSv2Lyc+/fRJDrmCgrfkDAsr3xHHRLNoxY8aUOmb06NGIiooCUFjy2NEg7ZkzZ3DmzBmHxg4YMMBmkNbLywuLFi3CwoUL8cMPPyAjo2RmRUpKCtatW4d169ZBrVZjxIgReO211xzKyiyLSqXCf//7X6xatQpff/11sQD6LZmZmdiyZQu2bNmCWbNmoV+/fpg6dWq59++tyOOkLL/99hsOHz4MAHj33XdRq1Ytp+coWkLakUztooFce+Wn72Vibhry186BlGO7nHGJbVKvIn/Vx9hSMBii5Ie6Knn6kdxST5lWIkgLABZRwk/rzmLWs11Rw8/1DLPyJIkWFGz9zuWeoOZLB2EKaQRN60F2x5pi9kK/5zdAcuyktzk2EpbEC/AYPhXKQPtZtbtPxdt8rrX6Olpp5M2Sk1uMqeTrjIdgxEs+W1Ff5fiH8nqqdLzmuwk/5PRHrLmm/Q1k4GxYRb/nV0gF8pazrevE76g0AzvZL0t/J2VwQ1huOPaZoKIogxs6PFZQaaAJ7wPjqQ1u7dMsKfB3XleXtx/jeQR+ivIt2b1HHw51nBZDyvgIJWg9Zd2noCk+X6uGgajhp0NqlntXVJeHJnX8yuynLuZnwnh8jXs7kSTo9y+C15gPbY/R+bm3jztYLK4HWRPS5L2ox9FS4JLFDOPx1TCe3GD7/dKQB/PF/TBf3A9Vsx7QRYyHoPUqdagypLF8QVo7AWEiIiKiqkjdaiAsybEwXzpof/AdBJ0PdANfZqCLHCKoNLhoqomnvd1rEaYQgEEeZ3A+2wstlK6f6zCf3QF13VZurYXoXlOptaOUytt1P2/1ci2v+cszAGU0GrF27VoAhcHIkSNHljpuxIgR0GgKT0adOHECMTHy9Vd0lFKpxNNPP409e/bg+++/x0MPPVSsL2lRJpMJ//zzD0aMGIG9e/fKsv9Ro0Zh+/bt+PXXX/Gvf/3LZr9VURSxfft2jBo1Cv/8848s+7alaA/aygpUXrx4EV9++SWAwkD7neWyHVX0mHc2C7cySk1XB5LFjIJNXzkVoLUyFWC8YiN8hXz4yty/07eM4ILeaMHCzRX/+uIoY9QmiGnu9ewzRP4F0U4PQVPsEeh3/+JwgPYWKT8TBes/g2inBGZGjgFJ6bZPqPfWuZ79VRGummvgpiXojkclPO2926kA7S06wYSJ3jsQqKiYrPwgX8d7uZrjTsFyPUr2NXgKrr9nNKrtiz7t6zi9naphZ5f3WR4UNcKcK4MKQNNhJATvO489x5klBb7OGY5MyfEs5KKCFDnopIl1ef+OuGAKxZr8TvhnTyySMmy/TiiD5OlnD6CwfPsdF5coBAGje1fNIFf/TmUf/6Zzu2UpmSumXiu7969M/ZtuKTC4vmazRd7eq47MJ5kMKNjwGYwn1jp+QdOF/chb9RHE3NIvQJO1vJnIfrRERERU/QiCAF3fiVC3HgRn2sMo/GvDY+QMKFlNhBxk9KyJjpqrkOO0bhv1ddwwuNYu5Rbz1WMwl8P5F6K7WaUGaX18bv/RZ2dnu3Xlub35S8salcvOnTuRmZkJAOjVqxeCgko/8ejr61ssy3XZsmUOzT969GjExMQ49O/77793aE6NRoMBAwbgk08+wc6dO7Ft2zZ8+umnePDBBxEcXLxsYU5ODiZPnlysd6s7lEolunfvjn//+9/YvHkz9uzZgy+++AKPPPII6tYtnlVkNBrxzjvvYP/+/bLsuzS+vrf7AZbncWKLyWTCm2++CaPRiICAAHz00Ucuz+XpeTuDxmCwXYL1Fr3+dmZNRfZIrk6Mx1eXXibXQV4KIx7xOiR3MUVrP1pbzsSm42ZK1SthLYlmmM5sdX8isxGmsztsPi3mZ0K/9ze4WsZSKsiGfs8vkCTb219Ptv371cKIpqqSFQOqCkkC1uZ3LPF4D+0FNFe7vm5PhQmPeR1wZ2kOC3OihKcxenu5rMEiufYxysdTjYkjWkKhcP5blLpJRGG5YDcJHvJkD2pal169o8x9azyg6/98Yd9KF/xt6oPrZtdbZDRQpcKFX73DIg2N8EPOAJihhNEsYnPkdZtjlbXDZduvIrhRYUnsO0S0CkXHKlYCv1k9f3RrUXbWvfnqcdn2Z7pyzOZzednyZtjrLa5/vfLSydtzzJH5CrZ9B0uC8xd2SVmJKNjwOSRzyc+bysC6UNZv5/ScpTFf3A+LG5/DiIiIiCqLoFBA130CPEa8BYW96kNaL2g6jITn2A8ZoCWnJOaIaKWR5/OyQgD8FO5X9zGe2SbDaojuHZUapK1f/3b2gCiKSE+Xtxxo0fnT09PLPNnujqKljnfu3InmzZvb/Ldhw+3yfmvWrEFBQfmW2nNUvXr1MHbsWPznP//B3r17sXjxYvTs2dP6vF6vx7x588pl3zVr1sSIESPw0UcfYfv27Vi1ahWGDx9ufV4URXzxxRflsm+g8Ge/JS3NvdKVrpg3bx7OnTsHAJg1a5bNIL8jigZpiwZgbSkayC16UQMVkoz5MJ7ebH+gHW00NyA6ceWkI1It9v+/DpxJtDumolluRLtc5vhOpgu2L94wHv3H7Z6XlptnYb5q+8R+WdlS9VTp5RoEcle2qMNlc/HsRwVEDPFw/2rHZupENFGVfuzVCpKntKtGpUCbxo69VkoWEyw3o2XZ750SLc4HOoN8tXjrsQ6oGeja70JQa6GLeMylbYvMAt2AF6Cs2dStWZS1mkPVtIdL26pCm8Fj6OuAxrnfwwVtGxzMtV+KvCznTLWRK8p/YVKcOQg/5vTD4ryeMON2ZYuD0YkwmUu/EFFZI8z+CRsHaVr0tfncxJEt0byevyz7cZePpxrP3N+izAoeksUEMUO+wJyYetXmcynZ8l4kmivaLuFsT/2armWH257PTs/fszvdqjIgZsbDEPl3qc/pej4JCDJ81RQtMEZtcn8eIiIiokqiqt0CXqPfh+foD6Dp+hBUjbpCWbsFlPXaQt1mCHQDXoT3hK+g7TIWgosXstK9y5SVCrUgX/UZOdq1WW6chmSqei13iKqqSg/SFs1iPHHihEvz7Nu3D9HR0RDvKIfVosXtE0B6vR5nz551af5t27bh0qXSy6QlJye7XAo4JycH69evd2nb8iQIAjp37owFCxbg6aeftj6+detW5OW5F/RwRIsWLfDVV19h5syZ1seio6Nt/h+4q3Xr1tbbx4+7lrVx/fp17Nq1C7m5zmUuXr58GT///DMAIDQ0FNevX8eCBQtK/XdLbm5usceL7rNoFnRycrLd/SclJVlv16hRw6m13wtMFw8AZnnKINZWypulHVeiTG1JVxKyZd2nHCzJ8pUYlfIzSy15LBnyYHKh70tpTGVkYGrUtt9CAxTl+Frp6Q+o3Asw+Sn1GOd5CEKRTOM26uuy9ejsoS1eeUGpEPBQ38Z4elgLWea/r1VNhzPOxLTrgChvEOaWa5ZgdG0RgsFd6kGlLPsjlVIhoG+HOpj1bDfUCXYvEKNu1hOqJhEub6/pMAKq2i2g6zfJ5YxawdMfur4T3SqVr6rTEl4PfwJVgw72BytV0LS/H5sVfVze3y0Fkhb7Dc3cngcALJKAFXld8J+s+/FF9v2INpUMIBuMFsSVlXnfZazb61AE1CnzmNCqlXhjXDsM6VpPljJYrvLz1mDaox0Q4l92z3SpIFvWv1sxz/Z78JEEARZJvl9KuuD6xXaBvjqXL+C4k1IhoHl9f5vPSxYTjEdX2nzeUabobaW3B7AYAUmek0Xmy5GQZPo8RkRERFRZlMFh0LYfAY+BL8FzxNvwHPYGdBGPQd24GwSV6xf60b3NO/eqrPPJkUkLSYIl1b02Z0T3kkrtQK5QKNCtWzds3VpY+nL//v0YPHiw0/O8//77uHHjBvz8/PDpp59aSwoHBgaiRYsW1uDs/v370aqVc42rDQYDpk6dCr1ej+DgYHz33Xdo1+52+a7Vq1dbyzQ3bdq0WMDPlsuXLyMqqvCq9WXLluGhhx5yak3OWr9+PX799VekpaVhxIgRmDp1qsPbvvHGG1i1ahUyMjIgSRKuX7+O8HDHS/MdPnwYX375JVJTU9GhQwd8/vnnDm/7+OOPY/ny5dYyy1evXkWTJk0c3t5RERERWLRoEQAgMjISZrMZKpVzfxqrV6/GvHnzoFKpMHz4cHz22WcObZeammo9fhITE/Gf//zH7jZZWVnFxg0ZMgTe3oUn/Iv+fm7evGl3rvj4eOttW/2B72WulP+zpa4qA3HmIJd6fd7pqrkG0kX7mbQJaTJ8sJKZmClvCWAxMwGKO3pbmm+elS24bkk4D8lYAEFTMqBQp4btkrPlU7cBgEoLz8GvACoNCrb8F1K2/YsxbInQXYKnwohlefchT9KhiVq+zOtbcwkAWjYMxMN9G1szunq0DsV+N7K8vT3UGNO7scPjpQJ5S5neYpYUKKjVEc+NaAmVUoH7Ixpg/+lEXLieievJuTCYLNCoFagb7I2mdf3Qo00t+HvLl72p6/sc9IIC5ovOtAMQoGl/vzUoqPANhsfIt1Gw0bm+24JvCDyHvgGFj/sX9yi8AuAx5FVYMuJhitkLMfkyLBk3AbMJgtYTiqD6UNVuAVXznkjMVeDSjsNu7xMADhiaYYjHabfnUQoS9hjsX3xwIzkXjWuXHhBX1W0NdYu+MJ3b5doiFCro+jwLQVn2Zxe1Solx/ZsiolUoth69jiPnkmE0V1y/z64tQvCvwc3h7VHx2QFlhWBPxGahjRgoy/szAOR6u5fp3a99bSzd4f6Fie2b1ijzNcccewSSPsft/UCSYDq3C9quxb/PWJIuuz+3dTIjxLQ4KGvK/z2AiIiIiKg6C1AZYbvOm/M0gjwXy0o5qUCt5rLMRXS3q9QgLQCMGDHCGqTdunUrZsyYAZ1O5/D2kZGRuHGjsBxaVlYWmjcv/sc/YsQIa5B23bp1mDRpklPr27Bhg7VsbE5ODpo2LV4a8J9//rHefuONN9C/f3+7c8bExOCBBx4AAERFReHcuXNo0UKe7KLS5Ofn4/TpwhORR44ccWpbjUaDsLAwa69Wo9G5wIfFYsHJkycBFPZelSTJqaybZs2aWYO0JpPJqX07qlevXvD390dmZiby8vKwY8cOpy4WEEURq1evBgCYzeYSfXUrUtHjPyoqChMmTLA5Vq/XIyamMAjp5eWFBg0alPv6qhtLmu0+gs4KUWRjSd59mODtfobnLr1jrxdmS8WdfHeYKOdHx9LnK6uspdMkCZa0OKhK+WAZEuAJPy8NsvJKvi5miO73DL2ToPOBbvAUKEMaAQBUjbvCdGKdW3O208ShoSoZWwraoq5SvpYDvgo9nupbC82bNSiRFfbYwKaITch26SICpULAs/e3gK+XE1cZl1PaYGpgO0wcG2HtK+vjqcHQbvUxtFt9O1vKQ1Ao4dFvIkz12sBw8M/CzMOyxvsEQ9f7aajqtCz2uNK/Nrwe+giGyL8Kg4RlZS8qVFC37Adt14cguJnNfSdlQG0o7xtX5pgL5+1ffOSoTNELaRYvBCndy3rXS459lDaayn491vb4F6T8LJivOVlVRqGCbsCL1tcFR9Sv6YNn72+JJ4eG42ZKHpIy8nHwTCJOXZa35YNSIaBWkBfC6/ujT4c6ZV7YcifB0w9QqgCLPO8Zgo0LCtKz9UjJ1OOQtoksQdpcUQtl/fZuzdGnfR1sP34DKZmulwdTKQU82LPsMtrmG2dcnr+0ue4M0oqZ8TZGu8aScZNBWiIiIiKiOyg85D3/pEAVPJdIdJer1HLHADBgwADUqVMHQGE/0FulXx0hSRK+/vpr6/2ePXsW6y8KAGPHjoWXV+GLVUxMTLGgqj16vR7z58+33n/wwQeL9fw8deoULl8uvErc398fvXr1cmje5s2bF8voXbJkicNrckXHjh2tt0+cOOFU2WeLxWINgiuVSjRq5PhJQABo06YN1OrCjImkpCRs3267dGhprl27XRrhzgC5XDQaDR599FHr/a+++qpYr1Z7/v77b8TFxQEA1Gq1U5nR3bp1Q0xMjEP/bqlTp06xx4sGhSMiIqDRFAYv9u/fX2Zg+8CBA9bnIyIioFQqbY69Zxnl6xmtECREm+rhvKmWW/OcM9bGCaNj/Qt9PKteuRxBJ2+/PUFbcj5Rpp63t0hllMns2bb0/88b5iCIMpbPVNQKh+fDn0AVertEq5TlehZtUb4KPR7yikSwxvHXPUf0CPcrtWynp06NNx/rgHohzh0LGpUCzz/QCu2aOJe9KfiE2B/kJEnnhyYPPGcN0FYmdZP74DX+S+j6TYKqURcIPsGAQgUoVVD414KqSQQ8hrwKr0fnlgjQ3iKoddD1eBxe47+EpusjUNZvD8E7CILWG4J3EFQNOkDb7RF4TfgSuu4TZA/QOupGGSWDXRFvCXB/DrNjc2g1Zb/HCgoVdIMmQ9NpFKBw7P1Y8AuF54i3oW7YyaHxd1IpFWgQ6oOuLWpi2H3yXag1qHNdfPtab8yf2geznu2K8YOaORWgBQp/H4pA+S54UNYIK/XxW2WojxgaIVN0v8zwLn1LtGse6tYcWo0SzwxvAaUbry+jezVCXTtl1UUZy4+J6Tcg3XGBh2SW+eJKS/lcrElEREREVJ0pdPYr7Tk1n0zzCN6BMs1EdPer9CCtWq3GG2+8Yb3//fffY+PGjQ5t+9lnn+HYsWMACksnv/rqqyXG+Pv74/nnn7fenzVrFo4ePWp3bovFgnfeeccaJPT09MSLL75YbMyKFSust4cMGWINRjpi1KhR1tvr1q0r116vjRs3RqdOt0/gvfXWW8jMzHRo26VLlyIlpbAEYp8+faxldR3l4+ODYcOGWe9/+OGHuH7dsezEXbt2WTOAmzdvXi6ljm955plnrD1ZY2Nj8eabbzqUuXvq1CnMmTPHev/RRx+1XnRQGby9vdG7d28AQEpKCpYvX17qOIvFgv/973/W+6NHj66Q9VU7MvcEMUlKLM7tgTSLa1e5pVm88Wded4fHNwiV94OaHBRBMmZsCwoogkorKylz4Eyw/VbZv2NdeGhLBlQMUCPGzYC8ldYLnsOnQuHhW/xxmXr93eLrU3aPSGcJStt/P/7eWsx8ojPuj2hgt5crADSr548Pn+mKzuHOB1wV/qGAWsafTamG15ApELTyZ0u7SlCqoG7aHR4DX4b3Y5/B57mf4fPsz/B6ZDY8+j8PVYMOEMo4jm9RePpB2344PIe+Bu/xX8D7yW/hPf4LeAx5FZp2w0segxVMb5S3t7BBcr/sbqzZsWPSkYsSBIUS2k6j4Dn2I6hb9AXUpVeWUQTUhrb7BHiNnQVlqDwXsDWr5283qOcIQQD6d6oLT53Kob/tsqgbdXF7PbeoGnct9fF8feFnPSPUWJrnep9nALhuDsQxVQfUDHA/2Nu8fgCeG9HSpUDtoM71HAq6y1Lq+BbRXOLCNrlfIwWNPL16iYiIiIjuJoJa3ouo5SlGJti8UJaISqr0IC1QWJL4Vvlfi8WC119/HR999BHS0kovO5aYmIhXX30VCxYssD42efJktG3bttTxzz33HLp2LTw5k5+fj6eeegrz5s1Dbm7pGRmxsbF4+umnsX79eutj77//PmrVun3CXa/XY8OGDcV+BmeMGDHCGtTNy8vDunXulay057333rNmAV+8eBFjxozBxo0brf1Q75Sfn4/vvvsOH3/8MQDAw8OjWDDdGVOnTkVwcDAAIDk5GQ8//DCWLVtms3SyyWTC4sWLrUF3pVKJ6dOnu7RvR/n5+WHOnDnWbNLNmzdj3Lhx1osA7mQ0GrF48WI89dRT1gB7s2bNnOr3W15efvll688xZ84c7Nixo9jzRqMRM2fOxKlTpwAA4eHhDpXpvhcpA+UrXZ1q8YYRamRLnpiXMwTxZn+nto83+2NezmBkS46fpGwZ5n6WmNxUdZzrC14WZWjTUjP6FL7Bsu3D3nwBPlqM6196kGSPwfH+3WXRtOgHQVkymCTIHDBT+NWUbzK1B4Q7egWXGKJSYGyfxvj85e54uG9jtAoLgLeHGsL/P1e/pjf6daiDmU90xvQJHUvNynWEICigbixXsEeAx/BpLLlZSexlozo9n+BeKV1RAg4a7AdJPbUqpzLHlQG1oev1FLyf/A6eY2dB1/8F6PpOhMeQ1+A14St4PfwpNK0HQZD5QqLxA5u6fYnLoM71ZAlSAoC6eS+bgWpnKGs1hzKo9Kxcter2MXXOVAdr8zu4tI8MiycW5PZFk3ryXS3erWVNvDW+A2oGOHaRiYdWhWeGt8BjAx0M3Ctk7npzRwa4rd+5y9PXYFsOIiIiIqI7VValq7Io67SEoJE3EYDoblbpPWlv+fTTT6HX67FlyxZIkoQ//vgDy5YtQ7du3dCyZUv4+PggJycH0dHRiIyMLJbl+PTTT+Oll16yObdSqcT8+fMxceJEHD9+HCaTCd9++y0WLFiAiIgING/eHJ6ensjIyMCpU6dw/PhxSJIEABAEATNmzCiW+QoU9s/NySm8Aj00NBRdujh3AjgwMBB9+vTBtm3bAADLli3DuHFl92JzR3h4OL7//ntMmjQJRqMRN2/exGuvvQZ/f3/06NEDtWrVgq+vL7Kzs3H58mVERkZag48qlQpff/21y+WGQ0NDsWDBAjz++OPIyspCRkYG3nvvPcydOxfdu3dHvXr14O/vj9zcXMTFxeHQoUPFMn3fe+89dO9edvbg5s2bERkZ6fCavvzyS7Rv377YY7169cLcuXMxY8YMmEwmREdHY/z48WjSpAm6dOmC0NBQmM1mXLt2DQcOHEBqaqp126ZNm+Lnn3+Gh0flvwG1bNkSTz/9NH7++WcYjUa89NJL6NGjBzp06IC8vDxs3brVms2s0+kwd+5cKBRV4nqNKkcZ2sz5/oA2FM22yhC98Xn2/RjiEYU+unPQlREo0Etq7NK3wJaCNrDA8QCFl06Fbi1kDLrJROEfCmWdlrDcdLzsui3qFv1KfVwZ7Fg5aIcoVVAElpate1vvdrVxMyUPW48WrxJw1lQXUcZ6aKtxvbex4FMDmg6lXwQk6wlrQQFV/XawXI+SZTplSCOH+4/7emow7L4GspZbvZO61SCYYvYC///e7vI8rQeV2p+YKkY9GTI9i6qttF3K3BHHjQ2RKtq/WKJ7m1CXskoFhRLKoPqyB7tsCW8QgCFd62NTZJxL29cL8caY3s61xSiLoPOGtutDMOz/w/VJFCpoezxu8+laQcUDytv0bZAr6TDa80iZ781FXTaFYGFeL2SKXmha19/1tZaiad3CKgL7zyRi94mb1vLMRQX4aNGrbS3061AHft6On6BR+NeCJU+eXuSCp3+JkzDK0KaFgWAZetELnv5Q+MtUnYKIiIiI6C6iCKxTWAFO5mpr7lC3GlDZSyCqVqpMkFatVuO///0vFi1ahO+++w6ZmZkwmUzYt28f9u3bV+o2wcHBeOeddzB8+HC783t7e2PhwoX4/vvv8euvv6KgoAAFBQXYsWNHiUzDWxo0aIAPP/wQEREly5+tXLnSenv48OEOn4wuavTo0dYgbXR0NE6fPo02bdo4PY+jIiIisGrVKnz66afW32lmZmaxjOE7tWrVCrNmzULr1q3d2nfz5s2xZs0afPbZZ9as4VsBQ1vCwsLw3nvvoUePHnbnz8/PR35+vsPrsdVzduTIkWjYsCE+/PBDREUVBisuXbqES5culTpeqVTi0UcfxRtvvOF0KejyNG3aNJjNZvz++++QJKnUv6OAgAB88803CA+XJ9vvbqRq2h2GIytkOcF46I5sKwuU2FDQAdsLWqOT9goaqZJRW5kBjWCGQVIh3hKAWHMIjhsawgDnS3KO6tUIGnXV7DOs7fIQ8uM/dusDpCK4EVSNSi9fqazdEoKHL6SCbJfnv0UV1gmC0v5b5WMDmyLAR4uVe2Jhttz+uZbn3Yc6ygwEKV3opanUwKPf8xBsZJKp6raGQRDcDjwCgLJ2ONRNu8NweDlgdr83rTq8t9tzyEkZVA/qNkNgitrk8hyCTzC0XcbKuCpyVtO6frLN5a1TooaPCpLjHx2KyRI9sCLf/gV6Oo0SQ7tWTJBVDg/3awyDyYKdJ246tV29EG9MHdde9vcddcsBsNw8B/PV0iub2KONeKzMqhi1g7zgoVWhwHD7ff6QoSkumEIxzOMUOmiuQi2U/l6VbPHBLn1LHDA0g/T/OciN68hfElyjVqJfhzro16EO8vQmXE/KRb7BDI1Kgdo1vBDo61q2sTK4ISw3o2VZozKkcYnHBJ03VI06w3zpkNvzq8P7OFSynYiIiIjoXiOotFDUaAAx5Yo8E2p9AIPrrVGU9dpCHdZRnrUQ3SOqTJAWKMxafeKJJzBmzBhs27YNe/fuxfnz55GUlIT8/HxotVrUqFEDrVu3Rt++fTFs2DBoNI6XelOr1Xj11Vfx+OOPY/PmzThw4AAuXLiA1NRUFBQUwMPDAyEhIWjbti0GDRqEfv36WcvGFpWQkIBDh26fcBg5cqRLP2+fPn0QGBiI9PTCq9iXLl1arkFaoLA/7YIFC3Dq1Cls3boVp06dQlxcHDIyMmA2mxEQEIDg4GB06NABgwcPRrdu3WTLsgwNDcUXX3yBF154AZs2bcLJkydx5coVpKenw2g0wtfXF8HBwWjdujUGDRqEnj17OvX/K5fWrVvjr7/+wpEjR7B161acPn0a165dQ05ODiRJgr+/Pxo1aoSuXbtizJgxqF27doWv0Z5bGeDDhg3D0qVLERkZiZSUFKhUKjRo0AB9+/bFE088gcBANnEvi8LTD+rw3jCdLf1CDkfdFGrhsrn0rFYD1DhgaIYDhmZu7aOoVmEB6N+x8noj26MMaQRNh5EwHl/t2gRqHXR9n4Vg47VJUKqgbtHP9fmL0LQe5PDYod3qo12TIKzedwXHYlJgESXkSB6YlzMYL/hsR6gyy4kde8Jj0OQy+00qvIOgqt9elmxvdcv+EDQeULfsD1OUY33hba7LLxSqhp3sD6xg2s5jICbHwpJ4wfmN1Tp4DHhR9l4v5Jw6wd5oXNsXl+PdvwCjf6d68GjxOgrWfwbJ4NxFFHmiBj/m9Ee+ZD84Nq5/E5eDaJVBEAQ8PqQ5mtf3xx9bLiC3wGRnPDC4Sz2M6d2oWOlgOdejG/Ai9Lt+hvmyE8E+QQltxKPQ2LmCW6EQ0L1VKLYfv1Hs8XTRB4vzemJVfmc0USWhriod3oIeFiiQbPFFnKUGrpproGgP9LrB3ggLLd++zV46NcIbyNPKQN2sB4wn5Wm3ompWesUbbccHYb5yDLCUfRyVRfDwc+q9mIiIiIjoXqNu3hsGGYK0gk8wtL2fhn7jly4lrAhegdD1ftrtdRDdawRJkiEFh4juSWlpuRDFqvESEhzsg5QU16/0skUyFiDv75mQckvvkW2XSgPFiPfx465UnI51fI7GtX2RU2BCckaBU7trUtcPrz/cDh7aKnUNTgmSJMGwbyFM53Y6t6FaB48hr0JVu0XZ85uNyFvxHqSsRJfXqA7v4/KHy+x8Iy5ez0JcUg7yDWZoBQs65u9DjaRDEKTSe4HfoqzfHrpeT0LhZf9EvCUjHvkr3wMsrmd7K2s1h8eI6RAEAZLZiPwV70F09fcmCPB84N0q27NVMhagYPv3sFw/7fA2goef3YA5ld9r8J2iLqfh679OuTWHt4caHz/XDb5eGoiZCSjY+aPDVx3HmYOwKLcnkkX7Wb3DutXHw/2q5t+CI/RGMw5GJ+FwdCKuJeXCYCp87VIIAmoFeaJt4yD07VAHwf4V0+rBdOkgDAeX2K2SoKgRBl3vp6F0sCR8UkY+3lsQCZPZvfJgE0e2RESrULfmqGj5m76CJc69vyfBLxReD39q88IpY9RmGA4tcXV2eAx+Baow13oF30sq6jWYqDzw+KXqjscwVWc8fu8OktmAvL/ehZSTan9wGbS9n4YmvA/McSdRsG2+U5XWBJ9geA6fCoVfxX4nquxjODjYp9L2TXcPBmmJyGX3QpAWACzpN1Cwbi4kvZPzK1TwGDwZqvrtAQB7o+Kxdv9VpGbpbW4S6KvF/fc1QN8OdVBgsGDp9ovYdzrB/q4EAUO61cOono2gVlWfkoCm83ugP7QEMNoPRitCGkHX9zko/R3LXrekXkX+2jmAyfbv2+a+ghrAc+T0Ej323CXmZ8EUsxeW+HMQ0+IgGQsApRqKwDrwCWsBU737oAx0LgvaeHozDAddPAGu9YLX6Peh8L3dM1nMTED+2tkulIsWoO31JDQt+rq2lgpkPLcLxqMry/4ZBSVUTSOgu+9RCLqqU86+qqrIL0YL1p/F/tOuX4Ax6YGWuK/l7S+OkijCdH4XTNHbIWaUXuY3TxuMjZmNsL+gKUSU/Rqr1Sgxrl8T9O1QdSsaOEuUJGTlGiGKErw91dBWUjl9yWKG+cpRmONOQUy9CjE/ExAUUPiGQBncEKom90EV6nxlio2Hr+GvnZddXlfbxkF47eF2Lm9fWcTcNOT9NRMwOXdBmJUgwGPkO1DZuYhFf2ipC+XmBWh7Pg5Ny/6ure0eU9knp4jcweOXqjsew1Sd8fi9e5jjz6Fg3X8AuHaeVlm3NTyHT7PeF7NToN/7Kyw3z5a9oSBAHd4H2m7jZD+H5ojKPoYZpCU5MEhLRC67V4K0ACBmJqJg5w8OZ1sJ3kHQ9ZsEVa3mxeeRJJy9mo4L17NwIzkXeqMZGrUS9UK80aSOH9o0CoJCUbzH9ZWEbOw4dgMnLqYi31A8Y9LXS4Mu4SHo37EOagV5ufdDVhIxP6swQBKzD1JOSvEnFSooazWDukW/wv6wTpZftyRfRsGWeZDyMx3eRhnaDB6DX6nwwJw7x7Dh6EoYj69xbiOtFzyHTYUypFGJp8TsZBRsn+94TxOtF3S9noTaRp/gqkgSzTBfOQ7LzWhY0uIg6XMhKNVQ+NeCsmZjqJp2h8LTv7KXWW1U5Bcjo8mCb/6OwrlrGU5v+0CPMIzqVfKYv8WSGQ8x5SrE3HQAEhTeQVDUCIMyoDbiU/Ow6XAcIs8lwVhK1qWHVonurWphSLd6qOFX8V9OyXWiJOGPrRex646yx46oE+yFt8d3hLeH8/3jqwLztRMo2PotIJZd5aE02vsehabtUIfGmmL2Qn/wT4cuyhK8AqDr9TRU9ds6vaZ7VWWfnCJyB49fqu54DFN1xuP37mI8uwOGfYvgbKBWEVQfniPehqAteV7RkhxbmGyQfAliejwgWQCVBsqgBlDWDoc6vA8UPjVk+gmcV9nHMIO0JAcGaYnIZfdSkBYAJNEC09kdMEZvg5SVVOoYwcMX6vA+0LQbXi5XkCVnFiAjWw9BEFDDT1eteh06QtTnQMyIByxmCDovKALqQlC6V7pZMuRBf3ApzBcPFH6YtEXrBW2HkVC3GQxBqPhsZHePYfPVE9Dv/Q1Sgf3et8q6raHr/TQU3kE2x0iiCFP0NhjPbC0ZPL9FpYW6aQQ0nUYxoHmPq+gvRiazBUt3XMKu4zcd+vqp0yjx6ICm6N3O/T7yBqMF15JycDMlFwaTCJ228EKb+iHe5dKXlSpGUJA35v91EpuPxMHRb0etGwVi0shW1TZAe4v5ehT0O39yvGKIUgNt9/FOV04Q8zNhit4O0/k9pb5XCb4h0LToC3WLvhA0nk7Nfa+r7JNTRO7g8UvVHY9hqs54/N59TFeOwrD3d4c/26sad4Ou5xOlBmhLI4kWCIqq8723so9hBmlJDgzSEpHL7rUg7S2SJEFMvQZLyhVIOSmQJAkKL//CbKuQxm4HFal8iHkZMF3cDzHpMiwZ8YDFBEHrCUVQA6hqh0PVuBsElabS1ifHMSyZ9DBdPABTzD6IadeKZ0ZpvaCq07IwK7lOS8fnlMTC31nKFYhZSYAkQvD0g7JGGJS1mldKORuqeirri9GF65nYcOgaTsemlRpY02qUiGgViuH31Wd2K5Xp1jF86UYW/tkbW2amdq0gTwy/rwF6tKlVgSssX2JBNgyH/4L58kHbfc4FAcp67aC771Eo/N3rNSVmJ8OSfgMwGyFoPKAIqu9QL3YqXWWfnCJyB49fqu54DFN1xuP37iQWZMN4agNMMXsBQ16pY5S1wqFpN9Taoq26quxjmEFakgODtETksns1SEtUHuQ+hiWLCWJ2cmFWstarUsvP0N2vsl+Ds3INiE3IRnxqHkxmEZ46NeqHeKNhLV9oNVXnKl+quu48hpPS83E+LgNxybko0JuhUilQp4YXmtTxQ+M6fpW40vIl6nNgvnq8sOx3TgogSRC8AqCsEQZVg3ZQ+ARX9hKpFJX9GkzkDh6/VN3xGKbqjMfv3U2ymGBJuQox9SokfS6gUBa2eAppVGZlteqkso9hBmlJDkz3IiIiugsJSjWUAXUqexlEFcLPW4sOTYPRoSkDSCSPmoGeqBl475XcVeh8oAnvA4T3qeylEBERERGRGwSlGqrQpkBo08peChGVoeKb7hERERERERERERERERER3cMYpCUiIiIiIiIiIiIiIiIiqkAM0hIRERERERERERERERERVSAGaYmIiIiIiIiIiIiIiIiIKhCDtEREREREREREREREREREFYhBWiIiIiIiIiIiIiIiIiKiCsQgLRERERERERERERERERFRBWKQloiIiIiIiIiIiIiIiIioAjFIS0RERERERERERERERERUgRikJSIiIiIiIiIiIiIiIiKqQAzSEhERERERERERERERERFVIAZpiYiIiIiIiIiIiIiIiIgqEIO0REREREREREREREREREQViEFaIiIiIiIiIiIiIiIiIqIKxCAtEREREREREREREREREVEFcitIm5eXhxMnTmDXrl0AgKysLDnWRERERERERERERERERER013IpSJuamorXX38d3bp1w/jx4/HSSy8BAP78808MGjQIR48elXWRRERERERERERERERERER3C6eDtOnp6Rg3bhw2btyItm3bomXLlpAkCQDg4eGB+Ph4TJw4ETExMbIvloiIiIiIiIiIiIiIiIiounM6SPvf//4XCQkJmD9/Pv7880/069fP+txTTz2FX375BWazGfPnz5d1oUREREREREREREREREREdwOng7Q7duzAoEGDigVni+rWrRsGDx6MkydPurs2IiIiIiIiIiIiIiIiIqK7jtNB2oyMDNSrV6/MMTVr1kR6errLiyIiIiIiIiIiIiIiIiIiuls5HaQNDQ3F2bNnyxwTFRWF0NBQlxdFRERERERERERERERERHS3cjpIO2TIEBw8eBBLly4t9flff/0Vx44dw8CBA91eHBERERERERERERERERHR3Ubl7AYvvPACdu/ejQ8//BCLFy+GKIoAgOnTpyM6OhqXLl1C/fr18cILL8i+WCIiIiIiIiIiIiIiIiKi6s7pTFpvb28sWbIEjz76KG7evInLly9DkiSsWrUK165dw4MPPoglS5bA19e3PNZLRERERERERERERERERFStOZ1JCxQGat9//33MnDkTV65cQXZ2Njw9PdGoUSNoNBq510hEREREREREREREREREdNdwOpN2xowZ2L59OwBAqVSiSZMm6NixI8LDw60B2lWrVuHZZ5+Vd6VERERERERERERERERERHcBp4O0//zzD86fP1/mmP379+PIkSMuL4qIiIiIiIiIiIiIiIiI6G5lt9zxr7/+ivnz5xd77Mcff8Tvv/9e6niTyQS9Xo8mTZrIs0IiIiIiIiIiIiIiIiIioruI3SDthAkTsGHDBqSlpQEAcnJyoNFo4O3tXWKsIAhQqVSoWbMmpk2bJv9qiYiIiIiIiIiIiIiIiIiqObtBWo1Gg7/++st6Pzw8HE8++SQmT55crgsjIiIiIiIiIiIiIiIiuleJoojDhw9j+/btOHPmDOLi4pCdnQ2VSgU/Pz80adIEHTt2xAMPPIB69eqVOdfjjz+OyMhIAMDs2bMxZsyYivgRqAx2g7R32r59O3x9fctjLURERERERERERERERET3vH/++Qfz58/HtWvXSjxnMplQUFCAxMRE7Nu3D/PmzcOIESPw1ltvISQkpBJWS66wG6Q9f/48goODERQUBKCw3HFOTo5Dk4eHh7u3OiIiIiIiIiIiIiIiIqJ7RGZmJl577TUcPHiw2ON169ZF8+bN4efnB7PZjBs3buDMmTMwGo2QJAlr167FoUOH8P3336Nt27aVtHpyht0g7ahRozB58mRreeNRo0ZBEASHJj937px7qyMiIiIiIiIiIiIiIiK6B6Snp2P8+PG4cuWK9bGRI0di4sSJaN68eYnxmZmZWLhwIX788UeYTCakpKTg2WefxbJly9CoUaOKXDq5wG6QdvTo0WjRooX1vjNBWiIiIiIiIiIiIiIiIiIqm8ViwZQpU6wBWq1Wi88//xyDBw+2uY2/vz9eeeUVdOnSBZMmTYLRaER2djZeffVVrFq1CkqlsqKWTy6wG6SdPXt2sftz5swpt8UQERERERERERERERER3Wv+/PNPHD161Hp/zpw5ZQZoi4qIiMC0adPw6aefAgAuXLiAFStW4JFHHimXtZI8FJW9ACIiIiIiIiIiIiIiIqJ7lcFgwHfffWe9P2TIEAwfPtypOSZMmIAGDRpY7//555+yrY/Kh91M2lvS09Oxe/duREREIDQ01Pr4nj178NNPP+HatWsICQnBmDFjMH78+HJZLBEREREREREREREREdHdZP369cjIyLDef+6555yeQ6VSYfz48Vi3bh06deqEjh07QhRFKBTO52ueP38emzZtwrFjx3D9+nVkZWXBZDLBz88PNWvWROfOnTFy5Ei0adPG7lzR0dFYtWoVjh49iuvXr0Ov18PHx8c6z9ChQ9G5c+cKm6cqcShIu2rVKnzwwQcwGAz49ttvrUHaDRs2YNq0aRBFEZ6ensjNzcVHH32Eo0eP4ssvvyzXhRMRERERERERERERERFVd9u3b7feDgkJQdu2bV2a56mnnsJTTz3l8joyMzPxzjvvFFtPUampqUhNTUV0dDR+//13jB49GrNmzYJGoykx1mQyYdasWVi+fHmJ59LT05Geno5z585h0aJF6NWrF7788kv4+vqW2zxVkd0gbUxMDN599114eHjgySefRIsWLQAA+fn5mDVrFiRJwiOPPIJ///vfEAQBX331FX755RcMHDjQ6VRsIiIiIiIiIiIiIiIiontJ0V60Xbt2rZQ15ObmYsKECbh06ZL1sbCwMISHh8PHxwcFBQW4dOkSzp8/b33+n3/+gZ+fH2bMmFFivk8++aRYYLVx48Zo3rw5PD09rYHelJQUAMDevXsxadIkLFmyBIIglMs8VZHdIO3vv/8OQRCwbNkyNG7c2Pr4tm3bkJmZiYCAALz77rtQq9UAgGnTpmHbtm1YsWIFg7RERERERERERERERERENqSlpSEzM9N635ESwuXh22+/tQZofXx88NVXX6FXr14lxp0/fx5Tp061jl2yZAleeeUVeHl5WcdcvXoVS5YsAQCo1Wp8/fXXGDhwYLF5jEYjfvzxR8ybNw8AcOLECWzbtg2DBg2SfZ6qym4h6sjISPTr169YgBYo7EUrCAL69esHrVZrfVwQBHTv3h3nzp2Tf7VEREREREREREREREREd4nk5ORi94OCgip8DUajsVi26jvvvFNqgBYAwsPD8dlnn1nvGwwGnDp1qtiY/fv3W28/8MADJQKrAKDRaDB58uRiwdQ7yyzLNU9VZTeTNiUlBUOHDi3xeGRkJACgR48eJZ7z9fVFTk6ODMsjIiIiIiIiIiIiIiIiujvl5+cXux8QEFDha4iPj0eXLl1w/fp1FBQU4MEHHyxzfMuWLeHj42ONBRbNBAaAgoIC622DwVDmXJMmTUKnTp1Qr169Egmjcs1TVdkN0mo0Guj1+mKPXblyBcnJyRAEAffdd1+JbZKTk+Hn5yffKomIiIioSpIMebDkA5IkQhDsFmkhIiIiIiIiIqIilEplsfv2gpHlISwsDD/88INT2xRN2DQajcWea9q0qfX2+vXrUbduXTzzzDOlxg7btm2Ltm3blroPueapquwGaRs3bowzZ84Ue2zLli0AgFatWpVIuzYajdi7d2+1iVITERERkeMkkwGmSwdhjo2EJeUqYMxHLgCoNFAE1YeqQQeow3tDofOp5JUSERERAEiShLikXFxNzEZqlh6iJCHAW4uwUF+E1fKBSsmLrIiIiIgqk49P8XMod2alVgVGoxHXr1/HhQsXcObMGRw5cgTx8fHW5yVJKja+Z8+eaNiwIa5cuQJJkvC///0PP//8M9q2bYvu3bsjIiIC7dq1g1qtLnO/cs1TVdkN0g4fPhyzZ8/GwoULMWHCBMTGxmLhwoUQBAFjxowpMX7u3LlIS0vDCy+8UC4LJiIiIqLKYbp0EIb9iyEZcks+aTZCTLoEY9IlGI+thrbzaKjbDmF2LRERUSURRQk7T9zE9sOxSMw2lzrGTyegT6f6GNqtAXQau6eIiIiIiKgc1KlTB4IgWAOdGRkZlbqenJwcbNu2DceOHcOVK1dw/fp1JCcnlwjEFnXnc0qlEvPnz8czzzxjDeaazWYcP34cx48fx7fffgsvLy9ERERgwIABGDx4MLy9vUvMK9c8VZXds2bjx49HmzZtMHv2bLRr1w4PPPAA0tLS0LZtW4wbN8467scff8SYMWOwePFiNGrUqNhzRERERFR9SZII/e5foN/xQ+kB2jtZjDAcXoaCDV9AMlV8iR4iIqJ7XVJ6Pj759QAWb71gM0ALAFl6CWv2X8N7P+zDheuZFbdAIiIiIrLS6XRo0KCB9X50dLRb8xXt4+oMSZLw448/ok+fPpg+fTr++usvHD16FElJScWCsDVr1sTYsWPh7+9f5nwNGzbEunXr8MorrxT7+W7Jy8vDtm3bMGPGDPTq1Qs//PBDqYFgueapiuxeJqlSqfD777/j559/xq5du2A2m9G9e3dMnjy5WJ3spUuXIj4+Ht26dcMXX3xRbVOLiYiIiKg4w/4/YIrZ4/R2lpvRKNjyX3gMn8qMWiIiogpyMyUXcxceQq6p+HtvkCIHQYpcABKyRE8ki36QIAAAUvNEfP7nUUwe2w5tmwRXwqqJiIiI7m1du3bF1atXAQCHDh2CJEkQBMHpedLT09G7d280b94cXbt2xZgxY4r1dS3Le++9h+XLl1vvq1QqhIeHo1mzZmjYsCEaNWqEli1bonbt2gCAvn372i3N7OXlhZdffhkvv/wyLl26hH379uHQoUM4evSotZ8tAOTn5+PLL79ESkoKZs6cWW7zVDUO1bLx8PDAlClTMGXKFJtjPvnkE4SEhLAXLRFRGSyiiNQsPcxmEV4eavh7ayt7SdWGJEmw3IyG+doJWFKuQsrPBAAofIKhCG4IdeNuUAaHVeoaie5G5msnYTq7w+XtLTejYTq9GZq2w2RcFREREZVGbzTj68UHkWsqvKi+piITvXXn0UFzFV4KY7GxBkmFaGMd7DWEI9ZcE2ZJge9XnsSsiT0QEuBZGcsnIiIiumcNHDjQGiBNT09HVFQU2rVr5/Q827dvh8lkwpkzZ3DmzBn079/foe12795dLED78MMPY+rUqQgICLC5TVZWllNra9KkCZo0aYKnnnoKFosFp06dwtatW/H3338jOzsbALB48WKMHz8ejRo1Kvd5qgLZGo5ERETINRUR0V3FaLLg0Nkk7D+dgGuJOTCaRetzvl4atGwQgL4d6qBZPf/KW2QVZ755Fob9iyBmJpR4zpKbBkvCeZiiNkJRswl0PZ+EMqheJayS6O4jSSL0Bxa7PY/hyD9QN+sFQVd9eoIQERFVR8s3HEeaXgklLBjucRL9dGehFEov9aYVzOiovYaO2ms4ZgjD3/ldkS/qsOCvg5gxaUAFr5yIiIjo3tazZ0/Url3b2nd1wYIF+O9//+vUHKIoYuHChdb7tWvXRqdOnRza9q+//rLe7tChAz7++OMyx6enpyM/P996/87ywpIkISkpCVeuXEHHjh2h1RZPVlIqlejYsSM6duyIMWPGYPTo0TCZTBBFEUePHrUGV+Wap6pyOUh7/vx5XL9+HXl5eTbHjBo1ytXpZfHKK69g8+bNAIA+ffrgxx9/dGmeGTNmYOXKlQCAp556CjNmzCh13Ouvv44NGzYAKDwwdu7ciZo1azq8n8cffxyRkZEurREAVq1ahRYtWljv9+/fHzdv3ixzG5VKBW9vb9SpU8d6ELds2dLlNdhy6NAh7NixA0eOHEFKSgoyMzPh7e2NwMBANGvWDH369MGAAQPg6+tb5jxFf0ezZ8/GmDFjZF3n+fPnsXHjRhw/fhyxsbHIysqCUqmEv78/wsPDERERgQceeACBgYGy7rc0N2/exAMPPIDc3FyMHj0ac+bMsTnWkf9re+48fkgep2PT8NvG88jIKb0nY3aeEYfOJuHQ2SS0bRyEJ4eGI8CH2bW3SJIEw6GlMJ3e7NB4MekS8v/5ANqIx6BpNbCcV0d097PERUHKSZFhIiNMMXuhacdsWiIiovKSlWfE3vNZ0ELECz7b0Ejt+Ht4J+1VNFCl4rucwbiY7o0LV1PQLIxlj4mIiIgqilKpxPPPP4/3338fALB582Zs3rwZQ4YMcXiO33//HRcuXLDenzRpEhQKx9pPxcbGWm937NjR7viNGzcWuy+KtxOTLBYLevbsifT0dADAd999h4EDbZ+rbdq0KZo1a2btxZubmyvrPFWZ00HajIwMTJw4sczGxbdqZVd2kHbs2LHWIO2BAweQkZFRZmp2aQoKCqxzAMBDDz1U6risrCxs27bNet9iseCvv/7C5MmTXVh5xTGbzcjMzERmZiaio6OxePFiPPbYY3j33XeL9Rx2VUxMDGbNmoWjR4+WeC4jIwMZGRm4fPkyNm7cCD8/P7z88st4/PHHHX7hkMv58+cxe/ZsHDp0qMRzJpMJiYmJSExMxK5du/D111/jhRdewMSJE2X5HZVGFEVMnz69WryIkG3rDlzFyj2x9gf+v6jLaXj/l0i8Ma4dwkLLvmDhXmE48AdM0dud20i0wLD/D0ACNK0ZqCVyh/nacRnnOsEgLRERUTnat+84LFBgos8OpwK0t9RQ5uJFn634LGsEdu46imZP8X2biIiIqCI99NBDWLlyJU6dOgUAePPNN6FSqTBggP0qJ+vXr8dnn31mvd+yZUub8azSaDQa6+2YmJgyx16+fBlffvllsceMxtutNZRKJdq1a4edO3cCABYuXIh+/frZjKfk5uYiLi7Oev9W9qtc81RlTgdpP/vsM5w5cwYtW7ZEnz594O/vXw7LkkfPnj1Rs2ZNJCUlwWQyYePGjRg/frxTc2zbts2aLdy2bVubDZbXrVtnPQj9/PyQlZWFv//+Gy+++KJLgbzhw4ejdevWTm1TVtbuo48+ivr16xd7zGKxwGAwIDU1FSdOnEBMTAxEUcTixYshiiI++OADp9dd1Pnz5/H4449ba4D7+fkhIiICYWFh8PLygsFgwPXr13Hw4EEkJycjKysLn376KS5duoSPPvrIrX07Y9GiRZgzZw7MZjMAQKFQoGPHjmjVqhUCAwNhNptx7do17N+/H2lpaSgoKMBXX32F48ePY968eSXS6+Xw66+/upxVXdr/tSOcyfom+3Ycv+FUgPaW3AIT5vxxHG+N74BGtf3KYWXVhyn2iPMB2iIMh5ZAWasZlEHO/z0QUSFLyjX55kqLgySJEISKvRCLiIjoXnHx0g301CajhbpkixBHhShz8KDnMexMaSPjyoiIiIjIESqVCl988QUee+wxpKSkwGAw4KWXXsIDDzyAiRMnolmzZiW2iYuLw/z5863VYAHA398fX3/9NdRqtcP77tSpE86dOwcA2LdvH3799Vc88cQTxeJber0ea9aswdy5c0skmBUtfQwATzzxhDW4evjwYbz11lt46623SsQhUlNT8eabbyInJwcAULduXfTo0UP2eaoqp4O0u3btQps2bYrVp66qlEolRo0ahR9++AFAYSDV2SDtqlWrrLfLuurg1h9ASEgIhg0bht9//x0JCQnYs2cP+vXr5/Tae/XqJWsp3+HDh6Nbt25ljvn7778xc+ZMSJKEJUuWYMyYMWjbtq1L+9Pr9XjppZesAdqnn34ar7/+eqkBTYvFgj///NMaKF2+fDkaN26Mp556yqV9O+O3337D7Nmzrffvv/9+TJs2DbVr1y4x1mQyYdGiRfjiiy9gNpuxe/duvPPOO/jiiy9kXVNMTAy+/vprl7d35P+ayldiej6W77jk8vZGs4hPFh5Dt5Y18XC/Jvdk+WPJbIRh/yL3JhEt0O/9DV6j3pNnUVRhJNECMeMmxKxEQLRA0PlCWaMB+5lWAik/Q77JTHrAWABoveSbk4iIiKyS8pUY53PK7Xm6ay9gh74VDCYLtOryqR5FRERERKWrV68efv/9d7z44ou4dq3w4vk1a9ZgzZo1aNCgAcLDw+Hj44O8vDxcunQJly5dKtYPNjQ0FD///DMaNGjg1H6ffvpprFy50hpsnTNnDhYtWoQWLVrAx8cHycnJiIqKsgZBAcDX19caA7pVkviW7t27Y8yYMdbY2bp167Blyxa0bt0atWvXhkajwY0bN3DixAmYTCYAhdm8H3/8cbHgslzzVFVOB2nz8vKqVQBozJgx1iDt8ePHER8fX2oArjQpKSk4ePAgAMDDwwP3339/qeMuXLiAM2fOAAA6d+6MIUOG4PfffwcALFu2zKUgbWV46KGHcODAAaxfvx4AsGTJEpeDtGvXrrX2SB02bBimT59uc6xSqcTjjz8OSZLwySefAAB++OEHTJgwoVz/iI4dO4a5c+da70+bNg0TJ060OV6tVuOZZ55BaGgoXn/9dQCFLwjDhw93qNyAI4xGI9566y0YjUao1WrriwpVLyt2XYbRLNofWAYJwKGzSYi6nIanhoWjc3iIPIurJsyXD0MqyHZ7HjE5Fpbky1CGNJZhVVTeLGnXYTqzBabLkYC5ZB9nRXBDaFr2h6ppdwgKnjCsGILM0zGLloiIqLw0UyXAW1HyM5SzFALQQ3sBhqwMaGvUkGFlREREROSMxo0bY+XKlfjmm2+wdOlSaxXXa9euWQO3d1KpVBgzZgymTZsGPz/nKzTWrVsX33//PV599VVkZWUBAG7evGmN8xTl4+ODt99+G7m5uZgzZw4A4OTJkyXGffTRR9DpdFiyZAkkSYLRaMTx48dx/HjJ9lr16tXDrFmzEBERUW7zVEVOnylr3rw5rl69Wg5LKR9hYWHo1KkTgMJeuevWrXN427Vr18JisQAAhgwZAm/v0jN4iqaR9+vXDx07dkStWrUAAHv27EFCguulhipa//79rbft1R0vS9Hero72Jp4wYQKCg4MBFF51cfr0aZf3b48kSfjwww+tzazHjBlTZoC2qOHDh2PkyJHW+/PmzZNtXd988w3Onz8PhUKBl156SbZ5qeJk5Bhw4mKqbPPlG8yYv/oMDkYnyjZndWC6fFi+uS7JNxeVD8lihuHwcuSvfB+mmL2lBmgBQEy5Av3uBchfNQuW9BsVvMp7k+AbLN9cWm8IGg/Z5iMiIqLimrlR5rjkXPHQCrxomIiIiKiyeHt7491338Xu3bsxa9YsDBs2DE2aNIGfnx9UKhU8PDxQq1Yt9OnTB1OnTsWOHTvw0UcfuRSgvSUiIgLr16/Hyy+/jDZt2sDX1xdKpRKenp6oW7cu+vXrh+nTp2P79u14+OGH0bt3b+u2J06cQGxs8fZ/KpUK77//PlatWoVnnnkG7du3h7+/P9RqNTw9PVG/fn0MGTIEc+fOxYYNG9C9e/dS1yXXPFWR05m0L7/8Ml5++WVs2LABw4cPL481yW7s2LE4duwYgMLMx0mTJjm0nSOljs1mM9auXQugMNOyf//+EAQBI0aMwE8//QSLxYLly5fj1Vdfde+HqCA+Pj6yzJOZmWm9fWctcluUSiW6deuGHTt2wN/fv1javNz27t1rDUJrNBpMmzbNqe1ffPFFrF27FoIgwGg0IjU1FTXcvML46NGj+OWXXwAUlha4dXEBVS9nrqRBLFJeQg6SBPy28TzCQn1QK+jeKBMqplyVca4rss1F8pPMRhRs/gaWm9EObyOmXkP+6o/hMeRVqGq3KMfVkTK4IcQk18u3F6UIDpNlHiIiIipdPWW6/UEOqq3MhMpbnvMDREREROS6wMBAjBs3DuPGjXN7rkWL7LeXCw4OxiuvvIJXXnnF7tjGjRs7lOwXHh6O8PBwh9ZYEfNUJXaDtJMnTy7xmI+PD6ZOnYqvv/4aDRo0KLXPqCAIsmYYumPo0KH4+OOPkZ+fj5iYGFy8eBFNmzYtc5vz589bD66wsDB06dKl1HG7d+9Gamph1lzfvn2t2bajRo3CTz/9BKCw1+vLL78MlcrpmHiFK3qlgzsHe0jI7dKsy5cvx9ChQ6FQ2E/c/vzzzyEIMpdWLEXRjOo+ffogKCjIqe0bN26MX3/9FeHh4QgMDHR7Pbm5uXj77bchiiKaNm2K1157DSdOnHB7Xqp4cYm5JR4LUOSivjINQcocCACyRQ/csAQiweIPR0uJmswift1wHu88fvcH7yVjPiRDyd+jq8ScFNnmIvnpd/3sVIDWyqRHweZv4DXmQyj8asq/MAIAqBt1henMVnnmalx92mUQERFVR54KvWxzKQUJwv9XFiMiIiIiovJhN2q4bds2m8/FxcUhLi6u1OcqItDmKC8vLwwdOtRalnjt2rV44403ytxm9erV1ttjxoyxOa5oqeOiZX2bNGmCNm3a4PTp00hOTsauXbswcOBAF3+CipGZmYk//vgDQOH/37/+9S+X5+rdu7f1d3Pw4EFMmjQJL730Ejp27FjmdhV13Bw4cMB629Uey3KmzH/66ae4ceMG1Go15s6dC41GI9vcVLGy8m6XaW2vuYq+2nNoqC49SJhi8cF+QzPs1YfDDPv9NS/dzMKlm1loUsf1khXVgsyZyJDc6w9M5ccUGwlzbKQbE+ih370AHiNnVKnPHXcTZWhTKIIbup2RLnj4QsUgLRERUblSCzJ/7rWw3DERERERUXmyG6Tdvn17Rayj3I0dO9YaNFy/fn2ZQVqLxWItYaxUKm32VE1PT8fu3bsBAAEBAejTp0+x50ePHm3tq7p06dIqGaS9Vao3MjIS8+fPx40bhT3+Xn/9dbRs2dLleQcPHoxWrVohOrowO2rv3r3Yu3cvatWqhd69e6NLly7o0qULQkNDZfk5nJGZmYmUlNtBs/bt21f4Goratm0bVqxYAaCwjHKrVq0qdT3kHoVCgK+Qj8e8DqClJr7MscHKHIzyPIb7tJfwR24PXLfYL5l94HTC3R+k1XgAKq3NvqTOEjwDZJmH5CVJEgxHVrg9jyXxAizXT0FVv737i6JS6Xo9ifx/PgIk17NptD3+BUHFC5CIiIjKk0KhBESzbPMJWk/Z5iIiIiIiopLsBmnr1Klj8zmLxQKl8nb2182bN8scX5k6d+6MsLAwXL16FTdu3MDx48dtZnUeOHDAGsTr3bs3atYsvYzimjVrYDIVXlk6YsQIqNXqYs+PGDECc+bMgdFoxP79+3Hjxg3UrVvXofXu3bsXGRkZDo2977777Ab2nnjiCYfm8vf3x9tvv11m9rAjlEol5s+fj6effhqXL1+2Pp6QkIBly5Zh2bJlAAqPr/vuuw+9e/dGr1694OVV/v02ExMTi90vWpq5oqWlpeHf//43AKBNmzZ4/vnn3Z7T0f/ror777rsqeRFBdVTf24QhvptQQ+l4ud5QZRam+G7Bzzn9cMFcq8yxsQnZ7i6xyhMEBZRB9WFJuijLfMrgBrLMQ/KyxJ+DlJUky1zGs7sYpC1Hyhph0N43DoaDf7q0vbpFP6gbdZV5VURERFSC1hMokOn7gqCAoGGQloiIiIioPLnUJPXgwYOYM2cOxowZgyeffBJAYUbMsGHD0KBBA8yePRutW7eWdaFyGDNmDL788ksAhT1JbQVpV61aZb09duxYm/MVLXVcWlDTz88PAwYMwMaNGyGKIpYvX263zPItGzZswIYNGxwaO2PGDNmyL41GI2JiYpCUlGQzOO2omjVr4p9//sH333+PhQsXIj8/v8SYmzdvYsWKFVixYgU8PT3x0EMPYfLkyfDzK79Mwby8vGL3AwIqL8tu5syZSE9Ph1arxdy5c6tF32KyTbKY0TVxObROBGhv0QpmPOuzE3OzRiJd9LE5LjGt5N/R3UjZoINsQVpV/Q6yzEPystw8K99cCechSRJLHpcjTZvBAADDoWVOZdSqWw+CNmJ8eS2LiIiIihB03pDkCtIq1fbHEBERERGRW5yOCB09ehQTJ06EWq2Gh4eH9XGj0YgHHngAmzZtwvjx4/HHH3+gbdu2si7WXaNGjcI333wDi8WCTZs24Z133ikRFMvLy7OWeA4KCkLfvn1LnSs6OhoxMTEAgGbNmtksDTx69Ghs3LgRALBixQpMmTKlRMZtRXj00UdRv379Eo+bTCZkZmbi4sWLiIyMRH5+Pn777TesXbsWv/zyC8LDw93ar1arxeuvv45JkyZh586d2LlzJw4dOoTU1NQSY/Pz87Fw4UJs2rQJP/zwg1vllstSNPsbKDx2K6MH7F9//YUdO3YAAN544w00btxYlnlt/V+XpWnTprLs+15nPL4a2rwEl7fXCWY85nUQ3+UMtjnGbJG5X2sVpQ7vBeOxf9zugyX41ICyQTuZVkVysqSV3tPeJSY9pOwkCH4VX0L/XqJpMxjKWs2h3/s7xJTYMscKfjWh6/E4VHWr3kV7REREdy05vypYzLwIjoiIiIionDkdpP3uu+/g5eWFv/76q1ggSKvV4uOPP8akSZMwduxY/Pe//8XPP/8s62LdVbNmTfTo0QN79uxBWloaDhw4gN69excbs3nzZhQUFAAAHnzwQZsB1aJZtKNHj7a5z549eyIkJATJyclITU3F9u3bMXToULtrnT17ttslh4saPnw4unXrVuaY+Ph4vP3224iMjERaWhqefPJJbNiwAUFBQW7v38vLCyNGjMCIESMAAJcuXUJkZCQOHz6MgwcPIisryzo2OTkZzz77LFavXl0upYh9fIpnKWZkZMDb21v2/ZTl+vXrmD17NgCga9eu1ox0OTjyf03yk4wFMJ7e4vY8zdSJaKRKQqy59Ex2b497I9taofOBptMoGCP/cmseXfcJEASFTKsiOUlGebPCJcO9kWVe2ZQ1GsBr9HuwJF+G6XIkxJQrEHNSoRAAycMPyhphUIV1gLJuG57UJSIiqmBSXrqMk1kAYz6gLf+WRERERERE9yqnz/afO3cOI0eOtJmpV79+fQwfPhxr1651e3HlYezYsdizZw8AYO3atSWCtKtXr7befuihh0qdw2g0Yt26ddb7c+fOxdy5cx3a/7JlyxwK0laG2rVrY/78+Rg2bBiSk5ORmZmJBQsW4K233pJ9X02aNEGTJk0wfvx4WCwW7N27F9999x2ioqIAAOnp6fjll18wffp02fddr149KBQKiKIIoLAvbL169WTfjy2iKOLtt99GXl4evLy8MHv2bJ7IvguYLh0CzAZZ5uquvWgzSFs/1HYp5LuNpu0wWG6cgSX+nEvbq8P7QtWApY6rKkHuEnoqluSrSMqQxlCG3K4AERzsg5SUnEpcEREREUE0yzufdG9U8SEiIiIiqixOpxdZLBYYDGUHIgRBgFRFP8z3798f/v7+AIBt27ZBr9dbn0tISEBkZCQAoEOHDjbLz27fvh2ZmZku7f/gwYOIi5OxxKPMvL29MW7cOOv9nTt3lvs+lUol+vbtiyVLlmDYsGHWx4sGzOWk0WjQpEkT6/0TJ064NM+xY8dw7NgxmEzOlWP9+++/cezYMQBAq1atsHnzZixYsKDEv6I9iS9evGh9fPny5S6tl8qXJTFGtrkaqZJsPtcqLFC2/VR1gkIBj8GvQFm7hdPbqpr1gLbnE+WwKpKLIqC2jJMpoWCpYyIiIrrXyXwaRlIo7Q8iIiIiIiKXOZ1JGx4ejp07dyI9PR2BgSWDBZmZmdi5cyeaN28uywLlptFoMHLkSCxatAj5+fnYsWMHhg8fDgBYs2aNNbty7NixNucoWuo4IiICoaH2TwwfPnwY8fHxkCQJy5Ytw5tvvunmT1J+ivahvXHjhtPb//bbb1izZg1SU1PxwgsvYPz48Q5tp1Kp8N5772Hz5s0QRRHp6enIyckpUZ5YDt27d8eFCxcAAPv378fTTz/t9BzffPMNDh8+DE9PT0ybNg0TJkxwaLukpNsBuMjISOuFAWU5c+YMzpw5AwCoU6cOHnnkEafXS+VLTHP+b8WWIGUedIIReql4r2SNSoEebWrJtp/qQNB4wGP4mzBGbYDx2CrAYic7QOsFXcR4qJv1qJD1keuUNZvAFL1dlrkUQQ3kz8wlIiIiqm4UCkCUbzpBtMg3GRERERERleB0kPbJJ5/E5MmT8cQTT+Cll15Cu3bt4O3tjby8PERFReF///sfkpOTMWPGjPJYryweeughLFq0CACwfv16a5D2VolmT09P62N3SkpKwv79+wEAarUaX3/9tTUztyyLFi3Cxx9/DKAwyPvqq69Co9HY2apyKBS3E6x1Op3T22dkZCA6OhpAYbapo0FaAAgMDERQUBBSUlIAwOksVUeNGDECv/32G4DCAHpycrJT/W+vX7+OI0eOAADy8/PRqFGj8lgmVSOSqUDW+bQwQ4/irxHDIxrA2+PeC0QJCgW07UdA3bw3TOd3w3z1BMT064Dl/18f1DooazSAqnE3qJt2h6B2/nWLKp4qrBOg8SzsdeYmdfOeMqyIiIiIqHoTtN6QzHL1pRUAVdU8Z0FEREREdLdwOkg7cOBAvP7665g3bx6mTp1a4nlBEDBlypQq23cVKMwUbdWqFaKjo7Fv3z4UFBQgPj4eFy9eBAAMHToUXl5epW67evVqWCyFV5P27NnToQAtUBgUnDt3LkwmE9LT07F161bcf//9svw8crv1ewAKszad1alTJ+vtLVu2ICUlBcHBwQ5tm5ubi/T0wi+VQUFBpWZry6FNmzbo2LEjjh8/DqPRiK+++gqzZ892ePuvv/7amnXduHFjdOvWzeFtp0yZgilTptgdd/jwYTzxRGG51tGjR2POnDkO74MqnqDWylpdzHjHy3PDWr64P6KBjHuofhQevtB2GAlth5GQRAskfS4gCBB0PuzrXA0JKg00rQfBeNy90vaCpz/UTbvLtCoiIiKi6ktZswnMsfYrNTlC4R8KgUFaIiIiIqJy5XRPWgB4/vnnsW7dOrzyyisYMmQIIiIiMGDAALz44otYt24dXnrpJbnXKbsxY8YAAPR6Pfbt24dNmzZZn3vooYdsbvfPP/9Yb48YMcLh/QUEBKBv377W+0uXLnVitRXHYDDg77//tt7v37+/03P06NHDGtw1Go2YOnWq3T7Gt3z33XfWILitbGa5TJ061Zo1vHLlSmtmrT2LFy/GunXrrPdfe+21YtnHdG9SBNaTba4MiycKipQ6rh/ijdcebgsljzMrQaGEwtMPCg9fBmirMU2HkVAE1HVrDl3vp5g9TURERARAWTvc/iCH52oh21xERERERFQ6l8/4h4WF4cUXX8TXX3+NX375Bd9++y1eeeWValP2deTIkdZyw1u3bsWWLVsAAA0bNiyWCVrUiRMnEBsbC6CwJPKAAQOc2ufo0aOttyMjI61zVRU5OTmYNm0a4uLiABT+jOPGjXN6HqVSiQ8//BAqVWEm4OHDh/HQQw9h//79kKTScw0zMzPx8ccf45dffgFQmEX7/PPPu/iTOKZz587F9jF79my88cYbNvvwZmZm4qOPPsKsWbOsj40dOxaDBw8u13VS9aAMbSbbXLHmwtLbAoD+Hetgxr86wceTV7HT3UdQquAxeAoET3+Xttd0GQtV/fayromIiIioulI3iQBUWnnmatFXlnmIiIiIiMg2p8sd31JQUIDExEQYjUabgbfwcPmu4pSbn58fBg4ciA0bNmDLli0oKCjsJzl27Fib26xcudJ6u3///vDw8HBqn71790ZgYKC1nO/y5csxffp0F1bvvA0bNuDMmTMlHhdFEQaDAVeuXMGePXuQnZ1tfW7GjBmoWbOmS/vr1asXPvnkE0yfPh2SJOHChQt45plnULNmTURERKBmzZrw8vJCZmYmYmJicPToUWu2raenJ3788Ue7JZLnzp2Lb7/91uE17dixo8Rjr732GnJzc4v1KN64cSM6duyItm3bIiAgAHl5eYiJicGhQ4esxwlQmOn74YcfOrz/imLr/9qeWrVqlXv28t1M3eQ+GA4vA8xGt+c6IbVAr7a10L9jXTQI9ZFhdURVl8KvJjwfeAcF2+dDTLni2EYqDbT3PQZNy37luzgiIiKiakTQeEDTdqjb7SRUDTtDGVRfplUREREREZEtTgdp9Xo9/v3vf2Pjxo3WsrS2nDt3zuWFVYQxY8Zgw4YN1sCbSqXCqFGjSh2r1+uxYcMG6/2RI0c6vT+1Wo2RI0fi999/B1BYOvmNN96wZvSWJ2fKK/v4+ODtt9/Gww8/7NY+R40ahYYNG+Ljjz9GVFQUACApKQmrVq2yuU2PHj3w/vvvo0ED+703MzMzkZmZ6dYaAWDmzJlo3749PvvsMyQmJkIURRw9ehRHjx4tdby3tzdef/11TJgwoUqWWXW1lHbXrl0ZpHWDoPWCptVAGE9tsD+4DJYajfH6GOcz2ImqM4VvCDwf/DdMZ7bCeGYLpNw0GwOVUDXsDG2XsVD4hlTsIomIiIiqAU3HkTBfOwkx7ZpL2ws6H2h7PiHzqoiIiIiIqDROB2m/+eYbrF27FoGBgejQoQN8fHyqZKDKET169ECtWrWQkJAAoDDT1Vb25ubNm5GbmwsA8Pf3R48ePVza5+jRo61B2szMTGzcuBEPPvigS3PJQaVSwdPTE4GBgWjWrBm6d++OYcOGwd/fX5b527Vrh+XLl+PQoUPYsWMHTp8+jRs3biArKwuiKCIwMBAhISHo2rUrhgwZgvbt28uyX2eNGDECgwcPxs6dO7Fr1y6cPXsWCQkJyMvLg1qtRkBAAFq2bImePXti5MiR8Pb2rpR1UtWm6TQK5msnIGYmuDaBSgPfARPlXRRRNSEoFNC0HQJ1m0GwJMRATLkCMSsRkmiBoPOFskYDKGu3gMLTr7KXSkRERFRlCQoVPIa+hvx1cyBlJTm3sdYLHsOmQuHhWz6LIyIiIiKiYgTJVq1iG/r06QOdTocVK1YwUEV0j0tLy4UoOvUSUm6Cg32QkpJT2cuAmJ2M/LVzIOWlO7ehUgWPQVOgqt+ufBZGVV5VOYaJXMHjl6o7HsNUnfH4pdKI+hwY9v4O85XSK0TdSVGzCTz6PgeFX2g5r6w4Hr9U3fEYpuqMxy9Vd5V9DAcHs00duU/h7AYZGRkYNGgQA7RERKUoLNv6LpS1HO/JLfgEw+P+txmgJSIiIiIiWSh0PvAYNBkeQ9+Asm5rAKVXQFMEN4Su73PwfOCdCg/QEhERERHd65wud9ygQQNreWAiIipJ4R0EjxFvw3xxP4ynt0BMiyt1nOAVAHWLvtC0GQpBra3gVRIRERER0d1OVb8tVPXbQjLkwZJ6DWJOCiBJUHj5Q1EjDApP/8peIhERERHRPcvpIO2TTz6JDz/8EFFRUWjbtm15rImIqNoTBAHqZj2hbtYTYmYCLClXIGanAJIIwdMfyuAwKIIaQFA4XdCAiIiIiIjIKYLWC6o6LSt7GUREREREVITTQVqVSoVmzZph/Pjx6NKlC8LCwqDRaEqMEwQB06dPl2WRRETVmcK/FhT+tSp7GUREREREREREREREVEU4HaQtGng9ePAgDh48WOo4BmmJiIiIiIiIiIiIiIiIqCJdv34dixYtwv79+3Hz5k0IgoDQ0FD07NkTjz76KBo3blzZSwTgQpB24cKF5bEOIiIiIiIiIiIiIiIiIiKXrVmzBu+99x4KCgqKPR4bG4vY2FgsWbIEb731Fp544olKWuFtTgdpu3btWh7rICIiIiIiIiIiIiIiIiJyya5du/D2229DFEUAQLt27dC9e3cAwKFDh3DixAmYTCZ88skn8PHxwejRoytzuc4HaYmIiIiIiIiIiIiIiIiIqoq8vDzMnDnTGqCdMWMGnnrqqWJjli1bhvfffx+SJGHWrFno06cPAgMDK2G1hcotk1YQBBw+fNjpBREREREREREREREREREROWr58uVISUkBANx///0lArQAMG7cOMTFxeHnn39Gfn4+fv75Z7z11lsVvNLbFM5u4O3tXeo/lUqF3NxcZGdnIzQ0FJ07dy6P9RIRERERERERERERERERWf3zzz/W2xMnTrQ5buLEidBoNACAdevWQZKkcl+bLU5n0u7YscPmczk5OZg/fz5WrFiBr776yq2FERERERERERERERERERGVJSUlBTExMQCA4OBgtGjRwuZYf39/tGvXDkeOHEFSUhJOnz6Ntm3bVtRSi3E6k7YsPj4+eOutt9CkSRN8/vnnck5NRERERERERERERERERFTM2bNnrbfbtWtnd3zRoOypU6fKZU2OkDVIe0uHDh1w5MiR8piaiIiIiIiIiIiIiIiIiAgAcO3aNevtunXr2h1fu3btUretaOUSpD137hwEQSiPqYmIiIiIiIiIiIiIiIiIABSWO74lNDTU7viQkBDr7bS0tHJZkyOc7km7ffv2Uh+XJAn5+fnYtWsXDhw4gEGDBrm9OCIiIiIiIiIiIiIiIiIiW3Jycqy3dTqd3fFardZ6Ozc3t1zW5Aing7Qvv/xymVmykiQhJCQE06ZNc2thRERERERERERERERERFQ2UZSw58QNrN5zGamZetTw1+HB3o3Ru0NdKBR3f+Vbo9FovV00AGtL0UBu0W0rmqxBWo1Gg0aNGqFPnz5Qq9VuL46IiIiIiIiIiIiIiIiISieKEmb/HomTF1KgN1oAAJm5Bnz39ynsj4rHjCe73vWBWqVSab3tbDvWymzf6nSQdsqUKeWxDiIiIiIiIiIiIiIiIiJywp4TN4oFaG/RGy04eSEFe07eRN+OdStpdRXD09PTettgMNgdr9frrbcdybwtL4rymvjQoUPlNTURERERERERERERERHRPW/1nsslArS36I0WrN59qYJXVPGKBmmLBmBtKRrI9fb2Lpc1OcLpTFoAWLx4MdatW4f09HRYLBZIkgSgsB+t2WxGTk4O9Ho9zp07J+tiiYiIiIiIiIiIiIiIiKhQambZQUl7z98NgoODrbeTkpLsji86pui2Fc3pIO3SpUvx0UcfAShsrGswGKDRaADcjjz7+fnhkUcekXGZRERERERERERERERERFRUDX8dMnNtl/it4a+rwNVUjqZNm1pv37x50+74+Ph46+2wsLDyWJJDnC53vHz5cnh4eOCvv/7CyZMn0b59ezzwwAM4deoUtm3bhj59+iAvLw8jR44sj/USEREREREREREREREREYAHe/9fe/cdFcX19gH8u40qRaQp9oK9F2yxY+9GTSxJjCaaqDEmP1timjG2aIo9GmMsMZrEjhoVEaNYY0HFLiBFRaT3bfP+wctkVxZYYNkF+X7O4ZyZnTt378Kzy848t9SBjZXM4DEbKxmGdK1r5haZX7169SCRSAAAN2/eLLB8cHCwuN2oUaMSa1dBCp2kDQsLQ58+fdC0aVMAQIsWLcT1Z6tWrYqVK1fC1dUVGzZsMG1LiYiIiIiIiIiIiIiIiEjUpWVVtPB2y5WotbGSoYW3G7q08LJQy8zH2dkZLVq0AJA9kvb+/ft5lk1ISMD169fF85o0aWKOJhpU6CStRqOBh4eHuF+rVi1ER0cjPT0dAGBtbY3u3btzPVoiIiIiIiIiIiIiIiKiEiSVSjDvzXaYOrIF6lZ1gnMFa9St6oSpI1tg3pvtIJVKLN1Es+jXr5+4vWrVqjzLbdiwASqVCgAwePBgSKWFTpWaTKHXpPXw8MCTJ0/E/erVq0MQBNy7d0/MUtvZ2SE2NtZkjSQiIiIiIiIiIiIiIiKi3KRSCbq1qopurapauikWM3LkSGzevBlPnjzB0aNH8cMPP2DGjBniNMgAsGvXLmzevBkAYGNjg4kTJ1qquQCKkKTt2LEjDhw4gPPnz6N9+/Zo2LAhZDIZDhw4gBYtWkClUiEoKAiVKlUqifYSEREREREREREREREREYns7OzwxRdf4P3334dWq8W6detw4sQJ9OjRAzKZDOfOncOVK1fE8p988gk8PT0t2OIiJGknT56Mo0ePYsKECVi0aBGGDRuGgQMH4vfff8eNGzeQnJyMiIgIvPnmmyXRXiIiIiIiIiIiIiIiIiIiPd27d8e3336Lzz77DOnp6bh37x7u3bunV0Yul2PWrFkYPXq0hVqp05bCnlClShXs3r0bGzZsQI0aNQBkZ5vj4+Pxzz//QCqVok+fPpg+fbrJG0tEREREREREREREREREZMjAgQPRunVrbNu2Df/88w+io6OhVqvh6emJ9u3bY/z48fD29rZ0MwEAEkEQBFNVlpKSAoVCgVOnTiEmJgZvvPGGqaomolIoLi4VWq3JPkKKxc3NAbGxKZZuBlGRMYapLGP8UlnHGKayjPFLZRnjl8o6xjCVZYxfKussHcNubg4We256eUhNWZmDgwNsbGywfft2LF682JRVExERERERERERERERERG9FEyapCUiIiIiIiIiIiIiIiIiovwxSUtEREREREREREREREREZEZM0hIRERERERERERERERERmRGTtEREREREREREREREREREZsQkLRERERERERERERERERGRGckLKrBv375CV/r8+fOitIWIiIiIiIiIiIiIiIiI6KVXYJJ27ty5kEgkhapUEIRCn0NEREREREREREREREREVB4UmKSdOnUqE65ERERERERERERERERERCZSYJJ2+vTp5mgHEREREREREREREREREVG5ILV0A4iIiIiIiIiIiIiIiIiIyhMmaYmIiIiIiIiIiIiIiIiIzIhJWiIiIiIiIiIiIiIiIiIiM2KSloiIiIiIiIiIiIiIiIjIjJikJSIiIiIiIiIiIiIiIiIyIyZpiYiIiIiIiIiIiIiIiIjMiElaIiIiIiIiIiIiIiIiIiIzYpKWiIiIiIiIiIiIiIiIiMiMmKQlIiIiIiIiIiIiIiIiIjIjJmmJiIiIiIiIiIiIiIiIiMyISVoiIiIiIiIiIiIiIiIiIjNikpaIiIiIiIiIiIiIiIiIyIyYpCUiIiIiIiIiIiIiIiIiMiO5pRtARERERERkaVkqDS7eisGtRwmIiElBWqYacpkElSvZo04VR3Rs4gn3inaWbiYREREREVG+hKw0qO6dgToqBNrn4RAyUwGpHFJnT8jca0NRrxNknvUs3Uwis8rKykL//v0RFRWFrVu3wsfHx9JNAsAkLREREb3kBEELiYSThxAZok18AnVUCDTPH0HITIbk/y/cpW61Ia/eDBKZwtJNLHFaQcC+Uw/x+9E7SM9S5zoen5yFkLB4HAwKR+v6bhjr6w2nCtYWaCkREREREVHeBK0GymuHoLzqB2iU+gc1SmjjIqCNi4DqdiCkHnVh0+VtyCpWsUxjiczsm2++QVRUlKWbkQuTtERERJQvQaOCJuYBtM8fQZueBIlEAomjO2RutSBzrWHp5uUiKDOgun8W6ojg7B6jGckA/muzoq4PZNWbM3FL5ZomNhxZF/+AJvpWnmUkNg5QNOoBq5YDX9pkbXqmCqt238DdyMQCywoA/r0bi5DweEwb1hQNa7qUePuIiIiIiIiMIWSmIv3oD9DGPDCqvDbmAdJ3fwabrhOhqNexhFtHZFlr1qzBrl27LN0Mg5ikJSIiIoOErDQorx2C6u5pCJkpBstInStD0cQXiobdLJ70FAQBqhB/ZF3aDagyXzwKITkG6uQYqB+eh8TJAzZd3oa8cn2LtJXIkrIu74fyygFA0ORbTshMgfLKfqjDLsGm17SXrod1lkqDFbuuIeyJ4c+3vGRkabB85zUM71obAzrULJnGERERUbkiaNVQh1+BJvo2NHERQFYaIFdA6uwFmUcdyOu2h9TGwdLNJKJSSlBnIc1vGYT4iMKdqNUg8+QGQCaHona7kmkckQWpVCosXboU27Zts3RT8sQkbSHNnTsXe/fuBQBMmzYN06dPN+q8U6dOYdq0aVAqs6cZqFmzJrZu3QoPDw+D5a9fvw5/f3+cO3cOMTExSEhIgK2tLSpWrIjatWujS5cu6NWrF9zc3Ir0Oi5fvozjx4/j2rVrCA8PR2pqKhQKBSpWrIhGjRqha9eu6NevHypUqFCk+nUV9XdmrEePHuHIkSO4ePEiHjx4gMTERAiCACcnJ9SrVw/t2rXD0KFDUblyZZM+7927d7Fjxw5cvHgRT548gUQigYeHB9q1a4dhw4ahZcuWRtWTlZWFP/74A8eOHcODBw+QkpICJycnNGnSBIMHD0a/fv0glRY+8fHw4UP0799f3H/ttdfw1VdfFboeIiqf1FE3kRn4M4T0xHzLaROfIOvMVqjun4Vt98mQOhbt/1JxCaosZPivhibyhnHlk2KQcXAJrNoMg3WrwSXcOsvRZiRD/egqtM/CoE2LAwQB0goukLrWgrxGC0jtK1q6iWRmmUHboQrxL9Q52oTHyDi4GLYD50Lm4lVCLTO/v04+LHSCNocAYPepUIQ+TsaE/g1RwfblHGlMREREJU95OxDKf/dCyEjKdUwbFwn1w/PIurALivpdYN1uJCRWthZoJRGVZlkX/ix8glZHZuAmyDzq8R4BvVSio6Px8ccf4+rVq5ZuSr6YpDWDM2fO6CVoa9eujS1btsDd3T1X2ejoaHzzzTc4ceJErmNKpRJJSUkIDw9HQEAAli5dirfffhuTJ0+GtbVx62JduHABS5cuRUhISK5jKpUK6enpiI6OxvHjx7F8+XJ89NFHGD16dCFfsXlERUVh6dKlOH78OARByHU8NjYWsbGxOHv2LFavXo1x48bhww8/hK1t8b/M/vDDD/jpp5+g1Wr1Hg8LC0NYWBh27dqF4cOH47PPPoOdnV2e9Vy/fh0zZszA48eP9R5//vw5AgMDERgYiJ9//hnff/89atasWag27tmzR2//4MGDmD17Nuzt7QtVDxGVP6rQS8g8sb7AUXa6tDEPkL5/IewGzYPU2bMEW/f/z5eeBE3kdWieh0ObmgBtzP08R/vmTYDy3z2AVAbrFgNKpJ3mpk2Nh+bpXaif3IMm+haElGfAC/8js/+q/yAraDvktVrDuv1oSCtUskRzycxU94IKnaDNIWSmIPP4KtiNWACJ3MrELTO/R09TEHCl+GvRXL3/HM92XMHs11vCwa7s/16IiIjIfARlBjJOrDWuo6lGDdWtAKgjgmHb+4NSuewMEVmGJi6yyNd5InUWMs/+Djvf93MdehCVhAfRSXj8PA1KtQZ21nJU83BAg+rOqFyJ95mp9ElNTcVPP/2ELVu2ICsrCwDg6uoKT09P3Lx508Kty41J2hJ27tw5TJ06VUzQ1qtXD7/++itcXV1zlX369CnGjRsnJuxsbW3RoUMH1KlTB46OjlAqlXjy5AkuXryIiIgIZGRkYM2aNbh58ybWrFkDhSLvHvyCIGDFihXYuHGj+JhCoUC7du1Qv359ODs7IysrC6GhoThz5gxSUlKQmJiIzz//HNevX8fChQshkUhM/NspuqNHj2LOnDnIyMgQH2vSpAmaN28ONzc3aLVaPHnyBGfPnkV0dDTUajV+/fVXXL58GRs2bICLS9HXEPv++++xfv16cb9Zs2Zo1aoVbG1tcffuXQQGBkKr1WLPnj1ISkrC6tWrDY6EvXnzJsaPH4/MzOwpOa2srNCzZ094e3sjJSUFJ0+eRFhYGG7duoXXX38dv/32G2rXrm1UGzUaDfbv3w8AcHJyQlJSEtLS0nDo0CGMGjWqyK+diF5+mvgoZJ78qVAJ2hxCRhLSj/4A+xJM4mhT45B14U+owy4B2sK30RDlpT2QezWGzK2mSeqzBM3zcGT9uw+ayOBcSdk8CRqoQy9CHXkdNq+8BUXd9iXbSLIoITMVmed2FKsObdJTKK8cgHW7V03UKsvx/zcSRr5TChQdm4Z1+25i1ustS9X3ZSIiIiq9BLUS6UdWGL12pHheahzS/ZbCbtA8yCpVK6HWEVFZogw+bJJ6NGEXoU0fA6mdMwAg6MYTHD7/CE/i0vM8p0F1Zwx9pTa8qzmbpA1EpvDXX39hw4YN4r6Pjw+WLFmClStXMklb3pw/fx5TpkwRk3D169fHr7/+ajBBKAgCpk+fLiZoBw4ciC+++AKOjo4G6z58+DA+/fRTpKen49SpU1i2bBk+/fTTPNvyzTffiPNuSyQSjBs3Du+//77BtmRkZGD16tX4+eefAWQHtaurK2bOnFm4X0AJ+fvvvzFz5kxxFGunTp3wySefoG7durnKCoKA/fv346uvvkJ6ejpu3LiBGTNmYPPmzZDLCx/+t27dEt/gEokEixYtwvDhw/XKhISEYPLkyYiNjcWJEydw5MgRDBigP0JLqVRixowZYmzUqlUL69atQ61atcQy//vf/7By5UqsX78e8fHxmDlzJnbv3m1Uu0+fPo3Y2FgAwKRJk/Djjz9CrVZj586dTNISUZ4EQUBm4M+ARl30OpKeIuvfPbBp/5oJW5ZN9eAcMk9vBVQZBRcuDEGDzDNbYT/sc9PWawaCIEB5eR+UV/2KlFgHAKgykRnwE6BWQtGgi2kbSKWG8s6p7LXNilvPrQBYtRoEidy4WVxKI60g4N97sSat805EIk5ejUaPVlVNWi8RERG9nLIu/lnoBK1ImY7ME+tgN+IrSGRccoGovFOH/WuyulQPL0FVtxs2HAzBzdD4AsvfiUjE0h1X4NumGkZ1rwuplJ1WqfRwc3PDjBkz8Oqrr5bqDtWFX+iSjHLp0iW9BG2jRo2wZcuWPEdwnj9/HtevXwcAtGjRAt9++22eCVoA6N+/P5YvXy7u//7774iLizNY1s/PT0zQSqVSrFixAvPnz8+zLba2tpg1axZmzZolPrZhwwbcvn07n1dsHhEREZg7d66YoB07dix+/vlngwlaIDuROnToUPz888/iSOOLFy9ix46ijSTZsmWL+NwTJkzIlaAFgMaNG+Pzz/+70b9z585cZQ4cOICoqOwp9pydnbF582a9BC0AyGQyzJw5EwMHDgQA3LlzRxwdWxDdqY579uyJdu2yF34PCQkplb1FiKh00ETegPZ5eLHrUd0KgGCCZJAu5e1AZAZsMH2C9v9pY0OheRZaInWXFEEQkPXPL1Be2V/0BO1/tSHzzBZo4iJN0jYqfdT3g0xTkTId6vDSvZ5LQZ7EpSNLaZqR+LoOnXsEzQtLYRARERG9SPM8HKqbxZuaVJv4GMprphk9R0RllzYlFtCoTFafMvRfLN1xxagEbQ5BAI5disSGgyHQGjuzF1EJ8vT0xLx583Ds2DGMHDmyVCdoASZpS8Tly5fx7rvvilPxNmnSBL/++isqVsx74e1z586J24MHDzY4Pe6LevbsiaZNmwLIXk/27NmzucpkZGRg8eLF4v7UqVNzjerMy6RJk9C6dWsAgFarxerVq406ryQtWrRI/L22b98e8+fPN+p31bp1a0ycOFHcX79+PVSqwv8DCwr67wbnmDFj8izXuXNncfv+/fu5jvv7//dlfMKECahcuXKedc2YMUPc/uuvvwpsY0JCAgICAgAANWrUQJ06ddC/f3/xuKGkMRERAKju/mOaitRKqB6cN3hIEx+NrEu7kX54OVJ3zUHqzjlIP7AImWd3QP3YcGcgTWw4ss5sA0w2Oalh6vDLJVq/qSmvH4Hq7mnTVajVIPPUJtPVR6WGoMyANuGJyerTPHtosros4XliyXT2SEjJwo1C3MwobZLTlXgan464pEwIvLlCRERUYpQ3jsMU1zaqWycgaIs+CxIRlX2a+GiT1pceE4Ho2KJ1ur94+xmOnH9k0vYQFUXfvn3x1ltvwc7OztJNMQqnOzaxq1ev4p133kF6evZc7c2bN8emTZvg4OCQ73mJiYnids65xujYsSPu378PZ2dncdSurn379uH58+cAshdHfvfdd42uGwCmTJmCd955B1KpFM+ePYNKpcp37duS9PDhQwQGBor78+bNMypBm2PixInYvHkzsrKyYGtri4cPH6JBgwaFakNAQABCQ0MRFRWFatXyXvsjZ0FqAAanJw4JCRG3fX19833O6tWrw8vLC9HR0bh27RrS0tJgb5/3oux+fn5iArp3794AgD59+mDBggVQKpU4dOgQ5s6diwoVKuT7vERU/mie5u5UUuS6Yu4DjXuK+9rEJ8gM2gZN9K3cZZNjoHl6D6qbxyCtWAXWHcdB7tUIACAI2uwpmIs9UtSINseGl/hzmIoq7DKUF/4web3a5+FQP74NeZWGJq+bCk9QZUHQKCGRWxdrnWdt4hOYspNDdn1lV0nmH+9HJaJFXdeSewITuxeZiFPXonH7UQISU5Xi4zZWMtSu4ojOTSujTQN3yGXs20tERGQKglYDddgl09SVkQxN9C3IqzUzSX1EVPaY+tpMLigLLpSP/WfC0aa+OzxcykZyjKg0YJLWhIKDgzFp0iSkpWX3NmnVqhU2btxoVDLM3d1d3N63bx/Gjx8PGxubAs+bOXMmPvroozyP+/n5idsDBw6ElVXhbvB17twZGzduRKtWrSye1PPz8xN79Tdq1KjQCVZHR0f88ssvqFatGjw8PIrUBisrKzRo0KDA5z5y5Ii43bx581zHExISxO3q1asX+Lzu7u6Ijo6GVqvFnTt3xBHOhuhOdZwzVbKjoyN69OiBv//+G+np6Thw4EC+I4GJqPzRZqZAyEgyXX3xUeK26u5pZJ7ZatQUPNqEx8g49C0UzfrA2mc0NJHXoU2IKvA8UxBSDS8bUNqoo0KQ6b+mxOpX3QtiktaC1NG3oLp7GpqY+xBSsjvaQSKB1KkyZFUaQNGwO2SV8u4oZoi2GOtMG1SM+uKTM/E0Ph0arQBHOyt4udmbPQFY0aHk1tONfJJYYnWbUkJKFrb8fQfXHxr+3MtUanArPAG3whOw73QY3h7QEN7VnM3bSCIiopeQNiEaUBcvCaJLExvOJC1ROSaoswouVAiSYnbuVWu0OP5vJMb1rm+iFlFhCIIWqSFnkHThINQpcZA7VIKTzyBUaNwZEgk73pZWTNKayI0bNzBx4kSkpqYCANq2bYuffvop3xGPurp06YJVq1YBAB48eIDx48fjgw8+QKdOnfIdLZrffNoZGRm4du2auO/j42NUW3RJpVJ06dKl0OeVBN0poYvyWgCgTZs2pmqOQWq1Gvv378eyZcsAZI+inTx5cq5yCoWiUNMtK5X/fYF//PhxnknaO3fu4Nat7FFqDRs21EsmDx8+HH///TcAYNeuXUzSEpE+E94oAADh/+tT3T2NzFO/oHCj+ASorv8NqFUQMpNN2q58lfI1KgBAm/wMGcdWAkLJrXupjS1ba/O+LDSJj5EZuAlaQ1MJCwK0iY+hTXwM1a0AyGu1gXXnNyC1dcyzPiErDaq7p6F+dBWa2DCTtlViU7iOe88TMxBwJRrnQp4iKU3/s0Yuk6B+9Yro0dILLeq5mmWtmOzEsARqjemH1GammK6zS0kJe5KM7/8IRmqGcd9FnyVmYOlvV/B6r3ro1aZwHQSIyPy0STHQxEcB6ixAYQOZSzVIHd0s3Swi+n/a5Gcmri/GpPURUdkitXcxaX1qQVbsOs6FPMWYXt6QSkv/PZaXiSBoEfPXt8gIC4agyk7eK9OS8PzweqTdPgePV2cxUVtKMUlrAiEhIZg4cSJSUlIAZCfHNm7cCFtbW6PraNasGXr06CGuJXr9+nVMmjQJLi4ueOWVV9CuXTu0bdsWNWrUMLrO0NBQqNX/jXRo0aKF0eeWRrpru5am1xIeHg4/Pz9ER0cjKCgIMTHZX5CtrKywaNEiNGuWu0eju7s7wsPDAaDAaZc1Gg3Cwv67uRoXl/dIr927d4vbQ4cO1TvWuXNnuLm5ITY2Fnfu3EFwcLDBUb5EVD5JFAXP3lDY+jSJj7NH0BaxJ6bq1gmgkMmg4pBUqGS25yqqzFObsm+6lqCyPpVtWaQKu4zMgPVGjTYHAHXYv9A8vQfbfh9B5lpT75ggCFDdPI6sS7tLLFakrsZ9H9VqBRy9GIF9Z8KgUhvuWKDWCAgJi0dIWDzqV3PGhAEN4e5s/HfoopDLpGhSqxKuPXhu8rqttSWz3q2pxMSnY8XOa0jPKtxoaAHADv/7sLORo2OTyiXTOCIqMm16IlQhJ6C6expCemKu4xJ7FygadoVVo56F7mhDRCZm6s6W2pLrvElEpZ/UpapJ60vSFn+a4owsDaKfp6GaO79zmFNqyBm9BG0OQZWFjLBgpIUEoUKTVyzUOsoPU+fFdPv2bbz99ttISvqv13xYWBgeP35c6LqWL1+ea4RkfHw89u/fj08//RS9e/dG586d8fHHH2Pfvn1669ga8uTJfzdZFQoFXFxM27PGnFJSUsRRyoD+9NCWduHCBaxatQp79uwRE7TW1tZYsWIFBg0aZPCctm3bitv79u3Lt/6AgAC9dYp117vVpVKpcPDgQQDZI3hffG6ZTIYhQ4aI+zt37sz3eYmofJFY20Niwh6Y0krVkXV6i9FJpzxlphZcxkReTHaVNurHt6F5crfkn0gQIPBmj9moo24i039tod8rQkYy0g99C23S0/8eUyuR8ff3yDq3o0ST+XKvxgWW0Wi1WLf/Jv4MfJhngvZFdyMT8fWvlxD2pORH0PdsbdqbGTmqyBNLpF5T0AoCNh26XegEra7fjt9DfHKmCVtFRMWluheEtD8/hfLqQYMJWgAQ0uKh/Hcv0v6YB1WoadbCJKKikdg6mbY+O9PWR0Rli6xSwcvoFcZdladJ6nn8PM0k9ZDxki4czJWgzSGospB44aCZW0TGYpK2GO7fv4+33npLTJbK5dkDkzMzMzFz5ky9KWqNYW9vj23btmHu3LmoWLGiwTKxsbHw8/PDnDlz0LlzZ8ydOxdPnz41WFY3sefs7FyotpQ2uq8FQJ6/H0swlJDPysrC9OnT8d577yE+Pj7X8REjRojb27Ztw5kzZwzW/ezZM3zzzTd6j+mOjtZ18uRJca3bLl26oFKl3CPChg8fLm4fOXIEyclmnEaUiEo9WWXTrRkidXA1T0LRhOS12xZcyIJUd06Z54ms7CDJZ6kFMh0hKw2ZgT8DgqZoFWSlISPwZwiCFoIgIOP4amgir5u2kS+QutaEzL12geW2H7uHy3djC11/WqYa3+26hrikkk0ENq7lgpb1XE1eb1270vvd6uLtGDyILt50zBlZGuz5h1OiE5UWWRf/QmbgRiDLuBuhQmYKMv3XIOva4RJuGRHlReZaw6TLrJT2jqZEVLIkMrlJR9NeURV8rWcMtYYdv81NnZL37JsAoEkx/UxSZBq8A1cMR48eFRO03bt3x7Zt28RE7d27d7F06dJC1ymTyTBhwgT8888/WLt2LV599VVUqVLFYFmVSoW9e/di4MCBOH36tMG6dMuWZS+uy1vYBHhJGjJkCE6fPo2bN2/C398fH3/8MezssqeGCAgIwNtvv51r9GvLli0xcOBAANlJ1ylTpmD58uV4+PAhlEol4uLisGfPHrz66qt48uQJvLy8xHMVCoXBduzZs0fcHjZsmMEyderUEadfzsjIwP79+4v+wonopaNo2M00FVnZQVCW7ik/XyT1qJt9w6QU0zy5Z5bnKe2/h5dJVj6jnoyljXkA9f1zUIX4l3iCFgCs240ssMz1h3E4da3ws8rkSMtU49cjt4t8vrHe6NsALg6Gv1cVRUVpKhp5FH8Np5Jy8kq0Seq5ePsZUtJLz3dxovJKeSsAymt+RTv34h9QPThn4hYRkTEkChvIPE3UOVYmh6xqwTOcENHLTV7fNFPYpmsVCFebZh17Oxuusmlucof8l/CSOZi+kzKZBpO0JtCzZ0+sXLkSrVq1wvvvvy8+vn37dpw8ebJIdVpZWaFnz5745ptvcPLkSfj7+2PRokUYMmQI3Nz0PyxTUlIwbdo03Lunf/PWwcFB3E5OToZGU8RRGqWAo6Oj3n7OiNHSoHbt2nB3d4dCoUC1atXw7rvvYvv27WKi9vbt2/jll19ynff111+jXbt2ALKT6Bs3bkT//v3RtGlTdOzYEfPmzUNMTAwGDBiAMWPGiOcZWuv4+fPnYqLe2dkZ3bp1y7O9uqNpd+3aVaTXTEQvJ3nl+pB5NSp2PVbN+0MbF2GCFpmJVAabzm9YuhX5ErLSIKTlnpmhJMiqNjHL85R3gloJ1d3cneyKIuvGsew1aEuYolFPyI24EfhX4INiP1dIeAJCwks25p3srTB7TGu4SE0zFVdvmxtQuNU0SV2mlp6pxoOo4o2izaHWaHH7Uen5Lk5UHmmTY5F1vnjXcplB26EtZkchIioaReMeJqlHXrsdpDYOBRckopeaNjX/EZTGUkg0sJWYpjNmDQ9+Npmbk88gSBTWBo9JFNZw9jG8LCNZHpO0xeTr64sff/wRVlZWAIApU6agefPm4vGcRFtxVatWDSNGjMCyZctw+vRp/Pbbb+jcubN4PDMzE6tWrdI7p3r1/+ak12q1BqfdLSusra311qGNizPNP5+S0rhxY7z33nvi/t69e3OVsbOzw6ZNmzB16lQxoavLw8MDX375Jb777ju99XgNTWO8f/9+cRrkxMRENG3aFPXr1zf48+WXX4rn3b9/H5cvXy7OSyWil4xNl7cBq9ydQYwldauVnaRNfmbCVpUs6/avmXwdF1MTVGZaA1Iqh8JEvXApf5qn94yenrIgQtwjoIRjRF7HB9YdxxZY7n5UIqJiTfO6Ak008jM/7hXt8GnbBDRRRAAQilyPt/wxOto8gLxmS9M1zoQiYlKK8epye/Q0xYS1EVFhKa8dLP7a41lpUF7/2zQNIqJCkddqW/ylZhS2sG47ouByRPTS0zy8aJJ6FBItmigii12PR0VbuDjamKBFVBgVGneGba3muRK1EoU1bGs1h33jThZqGRWESdpi6Ny5M3744Qe96WdlMhmWLl0qjnZMSEjA7NmzodWabh52iUSCNm3aYNOmTZgwYYL4+PHjx5GW9t9NserVq+uNQL169WqRnu/MmTMICQkx6WsoisaN/xu5UdTXcufOHZw7dy7X9MMloV+/fuL2o0eP9P42OaysrPDBBx/g7Nmz2LBhA7744gssXLgQ27Ztw8mTJ/H6668DAMLDw8VzPD1zL+CuO9VxYXE0LRHpkjq4wrbPh4Ci8F+opU6esO0zI3s9U8GU6YASIpHCuv1oWDXxtXRLCiSRG+4NaWpWzftBautYcEEqNs3zcEs3wTgyK1i3fx02PSYbtVZxSJjpOgXeepQAwQyfJY7Nu+Mdh1MYYvsvJEVIZXrJ4jGhwj+QVWsKqaN7wSdYQFKaaacnTjZxfURkPEGZAdWD8yapS3X3NASN2iR1EZHxJBIJbLpOgsS6QpHrsOk0DtIK+U9tSUQvP216YrGX0NFVXV78dUu7tfQquBCZnEQihcers+DW/z1YedaBzN4JVp514Nb/PXi8OgsSCVOBpRUnBy+GFi1aiGvQ6qpVqxZmzZqFBQsWAADOnz+PjRs3YvLkyQbrOXToEDZv3oy4uDgMHDgQH3/8sdFt+Oijj7Bv3z4kJGTfxIqMjESDBg0AZK/j6uPjg+PHjwMAgoKC0Lt378K+THzxxReIioqCk5MTFi1ahF69ehW6DlPo2LGjOH10UFBQkerYsmUL9uzZAysrK0yYMAEfffRRkerJyMgwOO2wLg8PD7391NRU2NvbGyxra2uLrl275lnXrVu3AGR/kff29tY7dv36dTx4kD2toLOzM7p3715g+5OSkhAQEAAA+Pvvv/Hpp5/CycmpwPOIqHyQV64Pu8GfIPPkRmjjjetFKa/VBjavvAWJTfaNBomds+mm55VITJ70lbpUhU2XtyFzr23SekuKxKYCJPYVIaSV3BSjUtcasGo1pMTqJ30l+bc0BYl9RSjqdYSiUY9C3QCMiEktuJCRMrLUeJaYAY+KuWccMSWZSzU4tu6DHpf/RmVZEn5P64AkwfB3the1tgrFSLsLsFVIYNNxTMEnWIhUKjFpfRIT10dExtM8ewioTdRRIisN2riIMvN9iOhlInV0g+2A/yHj8AoImYWYoUIigXWHsVB4c0QUEcHks5i5yYp3PefqZIOuLaqYqDVUWBKJFBWavIIKTThDWlnCJG0JGTt2LE6ePCmuE7py5Uq0b99ebyrkHOnp6bhx4wYA4NKlS4V6HisrK9SsWVNco1Wp1L9YGzhwoJikPX78OObNmwcbG+NHR128eBFRUVEAshN79esXczqWYujXrx+WLFkCjUaD0NBQ3Lx5E02aGL9uXmpqKo4dOwYg+/ekOx20MUJCQjBnzhxERUWhVatWBteZ1ZWUpL/uV8WKFXMdj42NhaenJypUyLv3ZHh4OB49egQAqFevXq6yu3f/twbdsGHDMHfu3AJfi1qtRteuXfH8+XNkZWVh7969eOuttwo8j4jKD1ml6rAb/gVUtwOhuhUAbcJjA6UkkHk1glVTX8irt9A/37UGtLGhJmmLpFJ1QJkBocgXHxJAbgWpoztkbjUhr9sBchOsvWtuMk9vqB9eKJG6pS5VYdvvY0hk/GpoNqW1F6uVLexHLoLUvmLBZQ1IzVSZtDlpGWqgaE0pFJce45EaHoKGcZGYJz+Ak5mNcC6rHpKF3AliCQTUkz9BD5tbaGiV/dlo3fEtSJ1yz3ZSWrg7F30ae0M8Kpq2PiIynjYuwqT1aZikJbIYmWtN2L36NbJOb4H6UcEzxkkcPWDTbSLknt4FliWicsLEM196VLQBiriyiVQiwYT+DWFjxfsKRIXBd0wJ+uabbzB48GAkJiZCrVbj448/xr59+3Il2Vq1aiVuX716Fbdu3UKjRsbdPNZoNGISVSaToXZt/Yurnj17wsvLC9HR0YiLi8PPP/+MadOmGVW3IAj44YcfxP3OnTujWrVqRp1bEtzc3NCvXz/4+fkBAJYtW4YtW7ZAIjGuJ//GjRvFtV2dnZ3Rt2/fQj2/q6sr7t+/DyA7mZ6UlJTv6FPd0b716tUT1y3Oacvy5csBAF9//TVGjRqVZz26Uxn37NlT71hWVhYOHz4s7g8cONCo1yKXyzFo0CBs3rwZQPaUx0zSEtGLJFI5rBr3glXjXtAmP4PmeTiE9CRAIoHU0R1S15p5To0rr9ECqtsnTdIORY1WUNTrgHS/pRBSC7cmudStNuz6fwyJtXGj4kozRYOuJZCklUDRsCusfUZDUoy1iKnwpA6ulm6CQRKpvMgJWgCQm3iEpVxmnhGbUisb2PafhYwj38H2eTj62wWjj+11PNZURKS6ElIFa8ggwF2WhOryODhJM7JPlEhh3f41WDXsZpZ2FpWXmz2s5FIo1aa5iVPTk9OiE1mKkJVequsjosKR2jnDts8MaJ49hPLWSWge39a/5rGyg8y9NhTenSGv3QYSKW/lEtF/pHbOJq3PvbInerh6IeBKdOHaIZFg4oCGaFjDDD1siV4ypbQL/8vBw8MDX3zxhbgfGRmJL7/8Mle5OnXqoHXr1uL+7NmzkZiYaNRz7Ny5E7GxsQCArl275koAKxQKvSl9165diyNHjhhV97fffovLly8DyJ46ecaMGUadV5JmzJghjgS+cOECFi1aZNRaZSdOnMDPP/8s7k+ZMiXf0auGeHh4oGXLlgCyR+LmN5I2NTUVa9asEfdfTJ7m1AMAe/fuzbOeiIgIbN++HUD233L06NF6x/39/ZGcnAwge5rtwowsHjp0qLgdGhqKixdNs8g8Eb2cpI7uUNRuB6smvrBq3Avyas3yXbtUVq0pJA5uJnhiGRQNu0Lq6A67YV9AXquNkSdKoGjiC7tBc16KBC0AyL0aQeZRzzSVWdtDUf8V2A3/MnuaaiZozU7qVsvSTTBI4li8921lV9O936QSCTxcSnaqY73ns3WE3ZD5sGo5CJDKIZMIqCaPR0eb++htexM9bUPQ1CpKTNBKK1aB3ZBPYdW08MuJmJtcJkXr+qZZL9e5ghUa1HA2SV1EVARyhUmrk5i4PiIqGpl7Hdh2m4QKY1agwhurYf/aMtiP/R4V3lwDu/7/g6JueyZoiSgXiZMHoDB+1syCyNxqYlzv+nizb33YWMmMOsfd2RazXm+BDk1K78xCRKUZk7QlrH///noJuoMHD2Lfvn25yn3++eews8u+CXX//n0MHz4cR44cgUajMVhveno61qxZg4ULFwLIXtM0r/VVBw4ciMGDBwPIHnk7c+ZMfP3114iLMzwa6enTp5gxYwY2bdokPjZt2jQ0a9as4BdcwqpXr4758+eL+1u3bsXbb7+Nu3fvGiyfnp6O1atX44MPPoBarQaQvbbtm2++WaTnf++998TtjRs3GvxbxsTEYNKkSYiIyJ6GqnLlynjjjTf0yrRu3Ro1a9YEAFy5cgUbNmzIlWx++PAh3nnnHaSlpQEA3njjDVSuXFmvjO4oW2NH0eZo0KCB3ojtXbt2Fep8IqL8SCRS2HQcW+x6rFoMFHuGSm0dYes7DbYDZkNeszVgaGpehc1/yceOYyGRWxe7DaWJTdeJgMyq4IJ5sXWG3chFcHhzDWy6ToTMtYbpGkeFInOvC0kh1nrNl42DaepB9rR7xVG7sulGWFZ1s4e1wrgbA6Yikclh3XYE7MesgFWb4ZB5euvd9JA4uEFeux1s+86E3asLIXOvY9b2FUevNlVhinHJPVtXhUzKy0giS5FW9CrV9RFR8UlsKmTPXGRf0ejZ44iofJJIJJBXz728YhFrE+vq2sIL37zTHgM61ICTveF7EF5u9hjr642vJrZD/eocQUul35IlS3D37l3cvXsXPj4+lm6OSCIYMwyRRHPnzhVHPk6bNg3Tp08v8Jzk5GQMGjQIT58+BQDY2dlh3759qFFD/8bouXPn8O677+qtK+vs7IxOnTqhcuXKcHR0RHJyMh4+fIiLFy+KyTu5XI41a9agW7duebZBpVLho48+EtdkBbJHZvr4+KBRo0ZwcHBASkoKQkJCcPHiRahU/60nNmHCBMyZM6fIXwx1f2cODg5wdDT+5t2OHTvg6Zm7F87PP/+M5cuX6yU2mzRpglatWsHV1RVZWVl4+PAhzp49K440BYB27dph3bp1hR5Fq+ubb77B1q1bxf3mzZujQ4cOsLGxwYMHD3DixAlkZGSPsKhQoQK2b9+Ohg0b5qonKCgIkyZNgvb/1w5o1KgR2rdvDzs7O9y5cweBgYFiYrlNmzbYvHmz3pTJT58+Rffu3cXzjx49KiZ+jbVlyxYsWrQIQPb6xqdOnYKLi4vR58fFpUKrLR0fIW5uDoiNLeKiCUSlwMsaw5mntxR52mOpR13YDZqbZ49xQauBNiEaQlpC9hTMDm6QOHm+9Dcy1BHByDi+CtCoC3WexN4FdoPmQupomtF0ul7W+C1pWdcOQ3nxj2LXo2jaB6obR03QIsB20DzIK9cv8vmZSjU+Wh2ETKXhjoaF8VrPeujd1jxLbeQXw4IgABoVIJWW+REsO47fg//lqCKfX9XNHp+/1RZyGZO0pQk/g8sXbVoC0n77CIAJrsOkMlR4YxUkVuabteBFjF8q6xjDVJYxfl8O6id3kXFwcbHrkVVrCrt+Hxs89jwxA9HP06BSa2FrI0d19wpwsCtGB3ITsXQMu7mZrsM0lV9l+y5DGeHo6IjFixfj7bffhiAISE9Px0cffYSdO3dCofhvaqEOHTpg3759WLRoEc6cOQMASExMxKFDh/Ksu3HjxliwYEGB09wqFAqsXLkS27Ztw5o1a5CYmAiVSoUzZ86Iz/UiNzc3fPLJJ+jfv38RXrVhKSkpSEkx/oMzJ0n5okmTJqFhw4ZYuHAhQkNDAQA3b97EzZs3DZa3srLCO++8gylTpuglOovik08+gaOjI9auXQutVovg4GAEBwfnKlevXj38+OOPqFPH8AiLTp06YcmSJfj888+RmZmJW7du4datW7nKDRgwAN98802udu/du1dM0DZp0qTQCVoAGDRoEL799luoVCoolUrs3bsXEydOLHQ9RER5se40HoJGCfW9oIIL65C614Fd35n5JkQkUhlklaoDlaoXt5llirx6c9gOmIPMkxsgpMQadY6sSkPYdHsH0grGd8ShkmfVtDfUD85CG1/0pJm8dltYtx0B9YNzEDKSCz4hH9JK1YuVoAUAGys5urX0wt8XIopVTwVbBTo3LR3TZUkkEkBu+RsQpvBqtzoIf5qCB9FJhT7X3kaOyUOaMEFLZGFS+4qQVW0MTZTha9/CkNdsbdEELRERERWfvHJ9yGu3gzq0GEvZyeSwbv9anoddnW3h6sxlkohKApO0ZtKxY0eMGzcO27ZtA5CdUPzuu+8wZ84cvXJ16tTBpk2bEBwcjOPHjyM4OBgRERFISEiAWq1GxYoV4ebmhpYtW6J3797w8fGB1MjpxiQSCd544w0MHz4c/v7+OH36NO7cuYOYmBikp6fD2toarq6uaNKkCbp164Z+/foVO6FZkjp16gQ/Pz+cOXMGAQEBCAkJQWRkJNLS0iCVSuHs7Axvb2907NgRQ4cOLdQI0fxIJBJMnz4dAwcOxG+//Ybz588jOjoaarUaLi4uaNq0Kfr27Yt+/fpBJst/ir4hQ4agVatW2Lp1K4KCgvD48WNoNBq4u7ujTZs2GDlyJNq0Mbz+ou5atoMGDSrSa3FxcUGXLl1w4sQJAMAff/yBt99++6UfhUZE5iORSmHb7R2oqjRE5tkdgDK9gBNksGo5AFatBpf5EWslSe5ZD/avLoTyxlGobgdCSIs3WE7qWgNWTXpDXq8jP9tLIYlMDpse7yH94CIgK63w5zt5wqbzm5DIrWDdaTwy/dcUozFS2LzyVtHP1zGkcy1cuReLZwkZRa5jXG9v2NlwnURTs1LIMHNUc6zfH4IboYaXPjHE1ckGH4xoBi8TrjlMREVn1WIAMoqbpJVIYdXcdB2yiYiIyHKsO4+H5tlDCKnGf8fXO7/dKMi4BAKRRXC6YyIqMk53TGQ65SGGBWUGVPeCoH54AZq4R4D6/6f3l8ogregFeY0WUDToxtGehSRotdDGRUDzPDx76mepFFJHd8hca0HqbJ6RiOUhfkuS5vkjZBz9IfvvZyRppRqw7TdTXLMZADLPbIXqVkCR2mDtM8qkN+ujnqVi6Y4rSMss3LTcANCnXTWM7lHPZG0xRnmM4X+CH2Pf6VAkpirzLGMll6JLiyoY0aUOrK3Muz4wGa88xi8Bmad/hep2YJHPt2reH9Y+o0zXoCJi/FJZxximsozx+3LRJj9D+qFvjZ5xK4dVm2GwbjWkhFpVsiwdw5zumEyBSVoiKjImaYlMp7zFsKDVQshIAgQBElsHSGQcMVeWlbf4LQmCMh1Z53dCdTcIEPJZz1VhA6tmfWHVcmCu0eaCICDr3A6obh43/oklUli3e7VERlNFxaZi3b6beBJXwAj6/yeTSjCkcy0M7FjT5G0pSHmNYY1Wi2v343DnUQIePUtBRqYacpkUVVztUdfLEe0aecCeI5pLvfIav+WdoFYi48h30Dy5U+hzZdWbw7b39FIxawnjl8o6xjCVZYzfl4+gTEfWud+hunu6wLKSCpVg02UC5FXzX0axNLN0DDNJS6bAJC0RFRmTtESmwximsozxazratASo7gdBG/MQmvgoQK2ExMoW0krVIavSAIq6HSCxyn8tIHXkDWQGbYeQHJNvOalrDdi88hZkbrVM+RL0qNQaHDr3CAFXopGaoTJYRgKgUS0XjOxWB9U9LHORyximsozxW34JaiUyT2+B+n6QkWdIoGjUHdYdx5SKBC3A+KWyjzFMZRnj9+WlSYiG6lYANFEh0CbFAPj/+7dWtpC51YbCuxPktduW+Q7zlo5hJmnJFJikJaIiY5KWyHQYw1SWMX5LH0EQoIm8AXX4lf+fCjsegAQSRzfIXGtCXqcd5J7eZmuPSq3B9YfxCHuSjJj4dGi0AirYKVDT0wGNa7nAo6Kd2dpiCGOYyjLGL6kjgpF15QC0zx7mWUZWuT6sWg2B3KuRGVtWMMYvlXWMYSrLGL/lg6DKhJCVBkhlkNg6QSKRWLpJJmPpGGaSlkyhdHSdJCIiIiIik5FIJJBXbwZ59WaWbgoAQCGXoXV9N7Su72bpphARvXTk1ZtDXr05NPHR0MTchzYuEoI6CxKFDaSVqkHuWd9s69QTERFR6SJR2ECisLF0M4goD0zSEhERERERERGVcTIXL8hcvCzdDCIiIiIiMpLU0g0gIiIiIiIiIiIiIiIiIipPmKQlIiIiIiIiIiIiIiIiIjIjJmmJiIiIiIiIiIiIiIiIiMyISVoiIiIiIiIiIiIiIiIiIjNikpaIiIiIiIiIiIiIiIiIyIyYpCUiIiIiIiIiIiIiIiIiMiMmaYmIiIiIiIiIiIiIiIiIzIhJWiIiIiIiIiIiIiIiIiIiM2KSloiIiIiIiIiIiIiIiIjIjJikJSIiIiIiIiIiIiIiIiIyIyZpiYiIiIiIiIiIiIiIiIjMiElaIiIiIiIiIiIiIiIiIiIzYpKWiIiIiIiIiIiIiIiIiMiMmKQlIiIiIiIiIiIiIiIiIjIjJmmJiIiIiIiIiIiIiIiIiMyISVoiIiIiIiIiIiIiIiIiIjNikpaIiIiIiIiIiIiIiIiIyIyYpCUiIiIiIiIiIiIiIiIiMiMmaYmIiIiIiIiIiIiIiIiIzIhJWiIiIiIiIiIiIiIiIiIiM5JbugFEVHZJpRJLN0FPaWsPUWExhqksY/xSWccYprKM8UtlGeOXyjrGMJVljF8q6xjDVNZJBEEQLN0IIiIiIiIiIiIiIiIiIqLygtMdExERERERERERERERERGZEZO0RERERERERERERERERERmxCQtEREREREREREREREREZEZMUlLRERERERERERERERERGRGTNISEREREREREREREREREZkRk7RERERERERERERERERERGbEJC0RERERERERERERERERkRkxSUtEREREREREREREREREZEZM0hIRERERERERERERERERmZHc0g0gIiqKyMhIbNu2DUFBQYiOjoZEIoGnpyc6d+6M1157DXXq1LF0E6mMuXz5Mvbs2YMrV64gJiYGSqUSzs7OaNiwIXr16oVhw4bBysqqwHqUSiX++usvHDlyBHfv3kV6ejpcXV3RoEEDDB8+HL179y5Um3bs2IErV64gNjYW9vb2qFq1Kvr06YORI0eiYsWKRtUTFxeHbdu2ITAwEI8ePYJWq4WHhwfatm2L0aNHo1mzZka3icqW69ev4/XXX4darca0adMwffr0fMszfslStFotDh8+jMOHD+PWrVuIi4uDlZUVatSoga5du2Ls2LFwdXXNtw7GL1nSnTt3sGPHDly4cAHPnj2DWq2Gq6srmjZtiiFDhqBHjx6QSCT51sEYJnPIyspC//79ERUVha1bt8LHx6fAc1JTU/H777/D398fDx48gFKphJubG5o3b45Ro0ahQ4cORj9/YGAg/vzzTwQHByMxMRGOjo6oUaMGBgwYgBEjRsDW1taoekx1PWjK9x2VvKLEb2RkJHbu3Inz588jMjISaWlpqFChAmrVqoXOnTvj9ddfR6VKlYx6fsYvFVdRYtiQlJQUDB48GI8fP0a7du2wbds2o85jDFNxFDV+//33X+zduxeXLl1CbGwstFotPD094ePjgzFjxqBBgwZG1cP4pZeVRBAEwdKNICIqjAMHDuDzzz9HRkaGweMKhQKzZ8/GG2+8YeaWUVmUlpaGzz77DIcOHcq3XNWqVbFq1So0atQozzKPHz/G5MmTce/evTzLdOnSBStWrICjo2OeZQRBwOLFi7Fly5Y8y7i5uWHFihUFfik+d+4cPvzwQyQmJho8LpVKMXHiRHz88ccF3jymsiUjIwPDhg1DWFgYABSYpGX8kqVERkbiww8/xM2bN/Ms4+TkhG+//RZdu3Y1eJzxS5YiCAK+++47bNy4EfldWnfs2BErVqyAi4uLweOMYTKXzz//HLt27QIAo26w3rlzB++99x4eP36cZ5lhw4ZhwYIF+XZoVCqVmD17No4cOZJnmZo1a2LlypWoX79+vm0y1fWgqd53ZD6Fjd8NGzbgxx9/hFqtzrOMnZ0dFixYgEGDBuVZhvFLplLYGM7LrFmzcODAAQAwKknLGCZTKGz8ZmZmYv78+Th48GCeZWQyGaZPn4733nsvzzKMX3rZMUlLRGVKYGAg3nvvPWi1WgBA8+bN0bFjRwDA+fPncfXqVbHskiVLMGzYMIu0k8oGtVqNd955B2fPngUASCQSdOrUCc2aNYOVlRXCw8Nx/PhxpKWlAQAcHR2xc+dOg73qUlNTMWLECISHhwMAXF1d0adPH7i6uiI0NBTHjx9HZmYmgOwbtRs3boRcbnhCi2+//RY///wzgOwvrN27d0ejRo2QkpKC48ePIyoqCgBgb2+PnTt3wtvb22A9t27dwmuvvYasrCwAQL169dCtWzfY2Njg6tWrCAoKEm8oT58+HdOmTSvKr5FKqQULFuC3334T9/NL0jJ+yVKio6MxZswYPH36FEB2MrZ3797w8vJCbGwsjh07htjYWACAlZUVduzYgaZNm+rVwfglS/r++++xfv16cb9ly5Zo0aIFrK2tcffuXQQGBop/68aNG2Pnzp25ElmMYTKXNWvWYOXKleJ+QTdYnzx5gmHDhiEhIQEA4OXlhd69e8PBwQG3b9/GyZMnxeTX8OHDsXjx4jzrmjlzJg4fPgwAsLa2hq+vL+rUqYO4uDgcPXpU/Kx3d3fHX3/9BQ8PD4P1mOp60JTvOzKPwsbv6tWrsWrVKnG/QYMG6NixI5ydnRETE4OTJ0/qdT5YsWIFBg4caLAuxi+ZQmFjOC9///03ZsyYIe4bk6RlDFNxFTZ+VSoVJk2ahPPnzwMA5HI5evbsCW9vb2RmZuKff/7B3bt3xfLz58/H+PHjDdbF+KWXnkBEVEakpqYKnTp1Ery9vQVvb29h8+bNucrs3LlTqF+/vuDt7S20aNFCiIuLM39DqczYvn27GE8dO3YUrl27lqtMXFycMHbsWLHc6NGjDdb11VdfiWXGjRsnJCUl6R0PDQ0VevbsKZb57bffDNYTHBysF8OXLl3SO56VlSXMmzdPrGfkyJEG69FoNMKgQYPEcosXLxY0Go1emYCAAKFJkyaCt7e30KBBA+HevXt5/q6obDl9+rQYRzk/K1euzLM845cs5e233xb/zu+++66QkpKidzw9PV2YMmWKWGbUqFG56mD8kqU8ePBAaNiwoeDt7S00adJEOHLkSK4y169f1/v+unHjxlxlGMNU0pRKpfD111/rfS/w9vYWzp8/n+957777rlh25syZQmZmpt7xa9euCe3atRPLBAYGGqznyJEjYplOnToJDx480DuekpIiTJo0SSwzY8YMg/WY8nrQVO87KnlFid/bt28LDRo0ELy9vYWGDRsKf/zxR4H1tmzZ0mC8MH6puIr6GWxITEyM3uduTgzkhzFMxVHU+F23bp1YtlevXkJYWJjeca1Wq1emRYsWQkJCQq56GL9UHkgtnSQmIjLWH3/8IfaOGjBgAN56661cZUaPHo2JEycCANLT08WRBESG/PLLL+L28uXL0bx581xlXFxcsG7dOri5uQEArl69qte7DgCeP3+OP/74A0D2dFk//vhjrulMatWqhbVr10ImkwEA1q1bZ3DarbVr14ojU+bMmYM2bdroHbeyssLXX3+Nli1bAgCCg4Nx6tSpXPX4+/uLvRJbtmyJuXPnQirV/7ffvXt3zJs3D0D2epCrV6/OVQ+VPUlJSZg3bx4EQYBCoSiwPOOXLMXf3x9nzpwBALRt2xZr1qxBhQoV9MrY2tpi6dKlcHJyAgBcu3YNoaGh4nHGL1nSgQMHoNFoAABvv/02+vbtm6tM06ZN8eWXX4r7fn5+escZw1TSoqOjMX78eKPXK8wREhKCwMBAAECVKlWwZMkSWFtb65Vp3rw5li1bJu7rjlrUtXbtWnF78eLFuWalqVChAlauXAkvLy8A2aPE7t+/n6seU10PmvJ9RyWrqPG7ZcsWcaTU5MmTMXLkyFxlFAoF5s+fLy6lkJaWhj///DNXOcYvFUdRYzgvn376KRITE426zsvBGKaiKmr8xsbGYt26dQAAZ2dn/Pbbb6hZs6ZeGYlEgilTpoijcdPT0/H333/nqovxS+UBk7REVGbs3btX3H7nnXfyLPfOO++I08j5+fnluz4YlV93794Vp/xr0KABOnTokGdZBwcHDB06VNzPma4lh5+fH1QqFQDg1VdfzXO9OW9vb/Tq1QsA8OzZs1z1xMfH459//gGQnRweMWKEwXpkMhmmTJki7uesRaNL9/0yadKkvF4aRo4cCXd3dwBAQEAAUlNT8yxLZcOXX36JZ8+ewdbWVrzAyA/jlyxl9+7dALKnvvr888/znALK0dERI0aMQP369eHj44O4uDjxGOOXLOnBgwfidtu2bfMs17lzZ3E7IiJC7xhjmEpKamoqVqxYgX79+okdDF1dXdGkSROjzteNgzfffDPP9Wa7du0qTkN/48YNhIWF6R2/deuWmPRv0KABXnnlFYP16H5vEQTB4Pp1proeNNX7jkpOceM3ICAAQPba2QWtKzhu3Dhx+8W/MeOXiqq4MWzIjh07xP/1eS1j8yLGMBVFceP30KFD4nS/M2fOFL8vGjJmzBjUqVMHrVu3Fjs/5mD8UnnBJC0RlQmxsbHiP2Y3Nzc0bNgwz7LOzs7iiMiYmBjcuHHDLG2kskV37QtjvmhWq1ZN3M7pfZcjZyQYAHTp0iXfenJ6agPZI1V0nT9/XvxS2qFDh3x7x3bo0EH84njy5Em9L7NqtVr8AqhQKPJNQCsUCnENDqVSKV70Udl08OBBca2WWbNmoUaNGgWew/glS0hJScHp06cBZCewvPNYFzPHnDlzcODAAWzdulUvGcb4JUvK6R0PZH/nzEtiYqK4XbFiRb1jjGEqKX/99Rc2bNggrivs4+ODP//8E/Xq1TPq/KCgIHG7oNjUPf5ibBYmxvOrx5TXg6Z631HJKU78xsTEiJ+7VatWzfW5+yJTXecxfklXcT+DXxQeHi7OXNC3b18MGDDAqPMYw1QUxY3fQ4cOAQCcnJwwfPjwfMv27dsXhw8fxo4dOzB27Fi9Y4xfKi+YpCWiMuHWrVvitqEpaV/UrFkzcTs4OLhE2kRlW//+/REYGIhdu3YZnObkRc+ePRO37ezs9I4VJj51j1+/fl3vWEhIiNH1WFtbo379+gCyp+bSHc3z6NEjpKenAwDq1q0Le3v7fOvSfb+82CYqO54+fYoFCxYAADp16oQxY8YYdR7jlyzh5s2bYg/k/JJABWH8kiXpTre2detWccTAi3766SdxW3dULcAYppLn5uaGhQsXYsuWLahSpYpR56Snp4sjYh0dHVG7du18y+cXm4WJ8WrVqokjUkJDQ/VGZ5vyetBU7zsqeUWJX3d3dwQFBWHv3r1YsmRJgeVNdZ3H+CVDihLDL9JoNJg9ezYyMjLg5uamt4xCQRjDVBxFiV+lUin+jVu3bp3nTBzGYPxSecEkLRGVCY8ePRK3q1atWmB53S8PuucS5ZDL5ahcuTJatGhhVG/A48ePi9t169YVt1NTU8WpN52cnHKtRfGiypUri9svxmZx4lx3+sTw8PAi18P3S9kkCALmzZuH5ORkODg4YNGiRZBIJAWex/glS7l37564nZPoevToEZYtW4YBAwagZcuWaNu2LUaNGoVffvnFYPKL8UuWNmrUKHHE6p07d/Dqq6/C398fsbGxSE1NxbVr1zB16lTs2LEDAODl5YWpU6eK5zOGqSR5enpi3rx5OHbsGEaOHGnU94IcERER4vR+xsSBKWMzpy5BEPRi01TXg6Z831HJKU78SiQSuLq6olGjRmjdunWB5XWv815c65DxS0VVnBh+0fr168VE0ddff13g6HBdjGEqiuLEb2hoqLj+as69s+TkZPzyyy8YNWoUfHx80Lx5c/Tr1w9Lly7NdzYaxi+VF4YXfiIiKmV0px3y9PQssLzuege6a9cRFcXhw4fFqVEUCoXelCa6Pa89PDwKrMve3h729vZIS0tDamoqsrKyYG1tDaB4cf78+XNxm++X8mfr1q04e/YsAGD+/PlG/d0Bxi9Zju6ahW5ubti+fTuWLVsmTqmVIzg4GMHBwfjtt9+wfv16vU41jF+ytMqVK2PZsmWYNWsW1Go17t+/r5eEzSGRSNC7d298+umnen9zxjCVpL59+xb5XN04MCY284uDosRUzsjwkohNU77vqOQUJ34LIzIyEn/++ae47+vrq3ec8UtFZaoYvnnzJtatWwcAGDFiBLp3716o8xnDVBTFid/Q0FBx283NDRcuXMDs2bPx9OnTXOVCQ0Oxc+dOLFq0CP369ctVF+OXyguOpCWiMiElJUXctrGxKbC87j893SkuiAorMjISX331lbg/ZswYcQoVQD++bG1tjapTN4Z1zzdVnBe2nrzaQ2XDw4cPsWLFCgDZN5aGDh1q9LmMX7IU3b/z/v378fXXXyMrKwve3t54++238eGHH2Lw4MHitINRUVEYN24cIiMjxfMYv1Qa9O/fH7t374aPj0+eZdzd3dGhQwe4urrqPc4YptJKNw6Mic384sBUdZkqxk35vqOyTalUYtasWeJsHY0aNcqVAGP8kiVlZmZi1qxZUKlU8PLywieffFLoOhjDZG66sRIaGoopU6bg6dOncHNzw2uvvYaZM2di7NixYrI0PT0dM2fONLhmK+OXyguOpCWiMkGpVIrbxvQ60v0nqHsuUWHExcXh3XffRWJiIoDsNS6mTZumV6awsQnkHZ+mivPC1qNbhu+XskWlUmHWrFnIysqCi4uLuCatsRi/ZClpaWni9i+//AKpVIp58+Zh/PjxetNpxcTE4L333kNISAgSExMxe/Zs/P777wAYv1Q6xMTEYOPGjbhy5QoAoH379mjVqhXkcjnu37+PkydPIiYmBl9++SX279+PtWvXip29GMNUWpkyDnT3jVmXrrTFeH51UdmVs8bn1atXAWTPlrRgwYJcU3oyfsmSli9fjtDQUEgkEixatAgVKlQodB2MYTK39PR0cTvnum3o0KH44osv9Nb9nj17Nr766ivs2bMHgiBg7ty5OHbsmN6gCMYvlRccSUtEZYJMJhO3C7uWR3HW/qDyKzY2Fm+99ZY4VYudnR1WrlyZa80JqbR4/0p149NUcc73S/mxZs0acTqfr7/+Wu+CxhiMX7KUF9eYnTp1Kt54441cf0MPDw/89NNPcHZ2BgBcuXIF58+fB8D4JcsLDw/H8OHD4efnB3t7e2zduhVbtmzBjBkzMHXqVPzwww84cuQImjZtCgC4evUqPvjgA3GtT8YwlVamjIOcuiQSSamITVO+76hsUqvVmD17No4cOSI+Nn/+fPGzWhfjlyzl7Nmz2L59OwBg/PjxaN++fZHqYQyTuWVkZOjtd+jQAYsXL9ZL0ALZyctvvvkGbdq0AZA92jUn5nMwfqm8YJKWiMoE3X/mL65XZ4juzV/O90+FFRkZiTFjxuDevXsAsmNo9erVaNSoUa6yurFpbK843fjU7Q1oqjgvbD26Zfh+KTuuXbuGDRs2AMjumdqrV69C18H4JUvRjR1nZ2dMmjQpz7Jubm4YPXq0uH/ixAkAjF+yLEEQ8NFHH4nrXa1atcrglMdVqlTBpk2bUKVKFQDApUuXcPjwYQCMYSq9TBkHOXUJgmBUnJsqNo2pp7jvOyp7MjIyMHXqVPj5+YmPffDBB3jttdcMlmf8kiUkJSVh3rx5EAQBtWrVwscff1zkuhjDZG4v/o0++uijPJObUqkU7733nrifc52Xg/FL5QWTtERUJuj+I3xx9I0huv90izIlDJVfV69exahRoxAREQEge52JdevWoVOnTgbL29vbi9sv9hjMi24M68ZnceLcwcHBYD3GtCmv9lDplZ6ejtmzZ0Oj0cDT0xPz588vUj2MX7IU3dhr06ZNgWsDdejQQdy+fft2rjoYv2RuFy5cEGcyeOWVV9CuXbs8yzo5OendgNq/fz8AxjCVXqaMg+LUlVdsFud60JTvOypbYmNjMW7cOAQGBoqPffjhh5g6dWqe5zB+yRIWLFiAp0+fQiaTYdmyZUatoZkXxjCZm+7f2MnJyeAsBbratWsHhUIBALh37x40Go14jPFL5QXXpCWiMsHNzU3cjomJKbC8bhndc4nyc/jwYcydO1f8Qubk5IT169ejVatWeZ7j6uoKiUQCQRDw7NmzAp8jNTVVXIvR2dlZryedbqw+e/bM4MhdXbpx7urqmmc9BeH7pez56aef8OjRIwBA06ZN8ccffxgsd/PmTXH76tWr2LRpEwCgcuXK6N+/P+OXLCZn+mIAcHd3L7C8h4eHuJ2zTjjjlyzp4sWL4nbHjh0LLP/KK6+I27du3QLAGKbSS/dzubhx4ObmhidPnoh1OTk55VuX7vPlFZvFuR405fuOyo67d+9iypQpePz4MYDs0Vvz58/H2LFj8z2P8UvmFhQUJI70rlu3Li5duoRLly7lKpecnCxuP3nyRLzOA4CJEyeK24xhMjfd6zw3N7cCp/i1srKCs7MzYmNjodVqkZSUJC7jxPil8oJJWiIqE+rVqyduR0dHF1g+5+ILAGrWrFkSTaKXzKZNm/Dtt9+K68RVqVIFGzduRN26dfM9z9bWFl5eXoiKikJCQgLS09NzrbWhK+cLJpA7NnWfqzhxXtj3S35totJJ96Lh+PHjOH78eIHnBAUFISgoCEB2b9X+/fszfslidONF9yZTXnR7VOf0YGb8kiXFxsaK2y+uV2+I7o2ilJQUAIxhKr1q1KgBhUIBlUpV7DioW7curl+/DiA7pnRjzBDdJFqNGjXEx011PWjK9x2VDefPn8fUqVORmpoKIHvqym+//RZ9+vQp8FzGL5mb7nXe3bt3sWzZsgLPiYyM1Cunm6RlDJO5FfY6D8heKzyH7mhTxi+VF5zumIjKhHr16om9r3RHhuUlODhY3C5oJAHRypUrsWzZMjFB27BhQ+zatavABG0Ob29vcTvnC2Rerl27Jm6/GJv169c3up7MzEzcvXsXQHbCQvcLaJUqVcSpXe7du1fgmhv5tYlefoxfsgTdeMlZ/zs/UVFR4ranp6e4zfglS9GdetCYnvQ5I8AB6I0CYAxTaSSXy1G7dm0AQEJCAiIjI/Mtb6rYjIiIQEJCAgCgdu3aeu8zU14Pmup9R6XfqVOn8M4774gJWmdnZ2zevNmoBC3A+KWyjzFM5larVi1xxOjz588RHx+fb/nU1FQkJSUBAFxcXPRGmzJ+qbxgkpaIygRnZ2e0aNECQHavp/v37+dZNiEhQfxH6ezsjCZNmpijiVRG/fLLL1izZo2436FDB2zfvt2o6TdzdOvWTdw+depUvmX/+ecfcfvFdW47dOggfiENCgqCSqXKs56zZ8+Kxzt06ACZTKZ3vGvXrgAApVKJc+fO5VmPSqUSj8tkMrRv3z7f9lPpsGTJEty9e7fAn8WLF4vnTJs2TXx827Zt4uOMX7KE5s2bo2LFigCyE0H5/V8H9GOvbdu24jbjlyxFtzf86dOnCyyvGwsNGjQQtxnDVFrpxqZu7Bmie7xz5856x3LiCSg4xnWPvxjjprweNNX7jkq3y5cvY/r06VAqlQCyO6Hs2LEDrVu3NroOxi+Z2/Dhw426zjtx4oR4Trt27fSO6WIMk7nJ5XJxmQ+tVosjR47kW/706dPQarUA9K/zAMYvlR9M0hJRmdGvXz9xe9WqVXmW27Bhg3jjafDgwZBK+VFHhl26dAnLly8X93v06IENGzboTa9iDF9fXygUCgDArl278hxRc+fOHfj7+wPI7iHYpUsXveMVKlQQH4uNjc1znVGNRoP169eL+8OGDctVRvf9snbtWr2pQnXt2rVLnLKxW7duYtKEyg/GL1mCQqHAwIEDxf0lS5bkWfbRo0fYu3cvgOyL/v79+4vHGL9kKd26dROTm1euXMn3Jk1GRoZe3OiO4GIMU2ml+1m7adMmpKenGyx38uRJhISEAMjugKDbCQHIHlHTsGFDANmjVwIDAw3Wk56ejs2bN4v7BcVmca4HTfW+o9IrPj4eM2bMEGcDqFGjBnbs2IE6deoUqh7GL5V1jGGyhKFDh4rba9euzXPaY6VSibVr14r7gwcP1jvO+KXygpkLIiozRo4cicqVKwMAjh49ih9++EGcnjbHrl27xH/MNjY2emtxEOlSKpWYM2eOeOOxRYsW+PHHH/WmVjGWi4sLxo4dCwBIS0vDlClTcn1RCwsLw9SpU8Uegu+++67B55o6dap403fJkiUICAjI1e758+eL0680aNAAPXr0yFVPjx49xB5/wcHBmD9/vtiLPMfJkyexdOlSAIBEIsH7779f6NdOZR/jlyzlvffeg7OzMwDgzJkzmDdvXq6pVSMjIzF58mRkZGQAAMaPHw8XFxfxOOOXLMXLywvDhw8X9//3v/8ZTNTGx8dj6tSpePjwIYDs6deGDBkiHmcMU2nVoEED+Pr6AsgedfLBBx+IU8bmCA4Oxty5c8X9qVOnGqxr+vTp4vacOXP0phEEsqc6nDFjhrhOXPfu3cWbsrpMdT1oyvcdlU4LFy4UO5E4Oztj06ZNYuwUFuOXyjrGMJmbr68v2rRpAyB7yuMJEyborbcMZP/tP/roI3Hpm2bNmqF79+656mL8UnkgEV6MRiKiUuzkyZN4//33xX903t7e6NGjB2QyGc6dO4crV66IZRcsWIDRo0dbqqlUyu3cuRNffPGFuD927Fh4eXkZdW69evVy9YJLTU3F8OHD8ejRIwCAo6Mj+vXrh8qVKyMsLAxHjx5FZmYmgOwpXH799VfI5XKD9X/77bf4+eefAWTf+OzUqRNatmyJtLQ0HD9+XFwXzMbGBrt27co1YiHHzZs3MXbsWPF5q1WrBl9fX9jb2+PatWs4c+aM+KV0ypQpmDlzplGvn8qOPXv2YN68eQCypzvWvcDRxfglSwkICMAHH3wg9lZ2dXWFr68vPDw8EBYWhmPHjokJ2rp162L37t166wsBjF+ynLS0NIwdOxa3b98WH2vWrBnatm0LBwcHhIeHw9/fX0xsOTg4YOfOnbnWvGcMkznNnTtXnJ1g69at8PHxybPs48ePMXz4cHGNNzc3N/Tt2xcuLi64c+cOTpw4AbVaDQAYOHAgVqxYkWddH374oTjloVwuR48ePdCwYUPEx8fj77//FhNqLi4u2LdvHzw8PAzWY6rrQVO+78h8jInfhw8fYsCAAeJn1CuvvIIOHToYVb+DgwNGjRqV63HGL5lKYT6D8xMVFYWePXsCyJ7uWHc5G0MYw2QKhYnfiIgIjB07VkxgWltbw9fXF7Vr10ZCQoJe3NnZ2eGPP/5AvXr1DNbF+KWXHZO0RFTm+Pn54bPPPstzyi25XI5Zs2bhrbfeMm/DqEwZPXo0rl27VqRzhw0bZnBqzqdPn+Ldd9/NtQ6Mrvbt22P16tVwcHDIs4wgCFiyZAm2bNmSq2dfjooVK+LHH38s8KLu3LlzmDlzpnhz7UUSiQQTJkzA7NmzIZFI8q2Lyh5jk7QA45csJ2cUbV5TRQHZN59WrVoljrx9EeOXLCU5ORlz587VWxvOkNq1a2PVqlW5ErQ5GMNkLoVNENy5cwfvv/++OELFkIEDB2Lx4sX5jhLJmcXm8OHDeZbx8vLC+vXr4e3tnW+bTHU9aKr3HZmPMfG7YsUKbNiwoUj1e3l55ZqFAGD8kulYKknLGCZTKGz8RkZGYubMmbhx40aeZSpXroz169fn2XEQYPzSy49JWiIqk548eYJt27bhn3/+QXR0NNRqNTw9PdG+fXuMHz++wH/KRC1btszzS1lB8krSAoBarcbu3btx+PBh3Lt3D8nJyXBwcEDjxo0xbNgwDBgwwOgbmdeuXcPOnTtx8eJFxMbGQi6Xo0aNGujWrRveeOMNvSk/85OYmIjt27cjICAAERERyMzMhJubG1q1aoWxY8eiVatWRr92KlsKk6QFGL9kOWlpafjzzz/h7++P0NBQJCUlwcHBAU2aNMHgwYMxcODAAteYZ/ySJf3777/Yu3cvLl++jJiYGKhUKri4uKBx48bo06cPBg4cWGAPesYwmUNREgQZGRn4/fffcezYMYSFhSEtLQ3Ozs5o3rw5Ro0aha5duxr9/KdPn8Zff/2Fa9euIS4uDtbW1qhTpw58fX0xZswY2NvbG1WPqa4HTfm+o5JnTPxOnjw5z3ULC5JXkjYH45eKy1JJ2hyMYSqOosSvVqvF33//jUOHDuHmzZuIi4uDlZUV6tatC19fX7z++uuoUKGCUc/P+KWXFZO0RERERERERERERERERERmlH93dCIiIiIiIiIiIiIiIiIiMikmaYmIiIiIiIiIiIiIiIiIzIhJWiIiIiIiIiIiIiIiIiIiM2KSloiIiIiIiIiIiIiIiIjIjJikJSIiIiIiIiIiIiIiIiIyIyZpiYiIiIiIiIiIiIiIiIjMiElaIiIiIiIiIiIiIiIiIiIzYpKWiIiIiIiIiIiIiIiIiMiMmKQlIiIiIiIiIiIiIiIiIjIjJmmJiIiIiIiIiIiIiIiIiMyISVoiIiIiIiJ6KaxatQr169fP9dO4cWP4+Phg/Pjx2L9/f4m24cKFC6hfvz6++eabEn2egrRp0wY9evQQ96OiosTfh6+vb77nhoSEiGVXrVpV0k0lIiIiIiIql+SWbgARERERERGRKfXs2RMNGzYU99VqNeLj43HkyBHMnj0boaGhmDlzpgVbaFkRERG4c+cOGjRoYPD40aNHzdwiIiIiIiKi8odJWiIiIiIiInqp9OrVC8OHD8/1+MSJEzFs2DBs3LgRo0aNgpeXlwVaZ1lubm6IjY3F8ePH803S2tnZIT093cytIyIiIiIiKj843TERERERERGVCzVr1kTPnj2h0Whw5swZSzfHIpo2bQp3d3ccP37c4PE7d+4gPDxcb6pkIiIiIiIiMj2OpCUiIiIiIqJyw8PDAwCQmJgIAEhLS8Ovv/6KY8eOISIiAmq1GpUrV0avXr0wbdo02NnZISMjA506dYKjoyNOnjwJiUSiV+e8efOwZ8+efKcJfvbsGVavXo1Tp04hLi4OlSpVQteuXTFt2jS4u7vrlY2OjsaGDRsQFBSEmJgYyOVy1KpVCyNHjsTrr7+uVzY+Ph6rVq2Cv78/kpOT0bJlS8ybNy/PdkgkEvj6+uK3335DREQEqlevrnf86NGjsLGxQdeuXeHn55fr/Hv37mHjxo24ePEi4uLiYGVlBW9vb0yYMAF9+vTRK7tt2zbs3bsXYWFhkEgkaNCgAcaPH49+/foVqRwREREREdHLhCNpiYiIiIiIqNyIiIgAkJ2sVavVmDBhAlatWgU3NzeMGTMGI0aMQGZmJjZt2oS5c+cCAGxtbdGnTx88efIE//77r159WVlZOHbsGFq0aIGaNWvm+ZzDhg3Drl27ULt2bYwbNw61a9fGrl27MHz4cERGRoplo6KiMGLECOzbtw8tWrTAW2+9BV9fXzx8+BBffvkltm/fLpZNS0vDuHHjsGPHDtSpUwejR49GYmIixo8fj8zMzDx/B7179wYAHDt2LNexo0ePokuXLrCzs8t17Pr16xg5ciQCAwPRuXNnTJgwAZ07d8aNGzfwwQcf4OTJk2LZDRs2YOHChQCA1157DcOHD0dERAQ+/PBD7Nu3r9DliIiIiIiIXjYcSUtERERERETlwo0bNxAQEAAbGxt06dIFR48eRXBwMKZMmYKZM2eK5f73v/+hT58+8Pf3R0ZGBmxtbTFkyBDs2bMHfn5+aNu2rVg2ICAAqampGDx4cJ7P+9lnn+H58+dYuHAhRo4cKT6+Y8cOfPXVV5g/fz62bNkCIDtpmZCQgM2bN6Njx45i2XHjxmHkyJHw8/PDuHHjAACbNm3Cw4cPMX36dEybNg0AoFarMWfOHIOjYHO0bdsWFStWhL+/PyZNmiQ+/uDBAzx8+BBTp041eN6PP/4ItVqNPXv2oE6dOuLjhw8fxsyZM+Hn54fu3buLbatevTr++OMPyOXZtx4mTZoEX19fbNu2DUOHDi1UOSIiIiIiopcNk7RERERERET0UvH390d0dLS4r1arERYWhsDAQKjVanzyySdwcXFBo0aNsHDhQvTs2VPv/AoVKqBRo0b4559/kJSUBFtbW/j4+MDLywtHjx7FZ599JiYUDxw4AIVCgf79+xtsy5MnT3D+/Hm0adNGL0ELAGPGjMGePXtw/vx5REVFoWrVqhg8eDCaN2+ul6AFgGbNmsHGxgZxcXHiY4cOHYKjoyMmT54sPiaXyzFnzhwcOnQoz9+PTCZDr1698Ndff+HZs2fidMt///03rK2t0a1bN5w7dy7XeW+99RZGjBihl6AFAB8fHwDQa5sgCIiPj0dkZCRq1aoFAPD09MSRI0fg5uZW6HJEREREREQvGyZpiYiIiIiI6KVy4sQJnDhxQtxXKBRwdnZGp06dMHbsWHTu3BkAUKtWLdSqVQtZWVkIDg5GWFgYIiIiEBISgosXLwIANBoNgOy1XAcNGoT169fjzJkz6NatGxITE3H69Gl06dIFFStWNNiW27dvAwDatGlj8HirVq1w48YN3LlzB1WrVkWbNm3Qpk0bJCYm4vbt24iIiEBYWBiuXbuGrKwssT2ZmZkIDw9Hu3btoFAo9Op0d3dH1apVodVq8/wd9e7dG3/++SeOHz+OsWPHAvhvqmN7e3uD57zyyisAgNjYWNy5c0ds2+XLl/V+VwAwevRobNiwAf3790fTpk3RpUsXdO3aFU2bNtWr09hyRERERERELxsmaYmIiIiIiOilsnjxYgwfPrzAclqtFj/99BM2b96MpKQkAEClSpXQsmVLeHl54eHDhxAEQSw/dOhQrF+/Hn5+fujWrRuOHDkClUqFIUOG5PkcqampAAAHBweDx3NGseasIZuUlITFixfDz88PKpUKEokEXl5eaN++PW7duiWel9PevBKqTk5OSEhIyLNdHTp0gKOjI/z9/TF27FiEh4fj3r17ePfdd/M85/Hjx1i4cCECAgIgCAKkUilq1qyJ1q1b67UNAD766CPUqFEDO3fuxPXr1xEcHIxVq1ahVq1a+OKLL9ChQ4dClSMiIiIiInrZMElLRERERERE5dIvv/yCH374Ae3atcM777yDhg0bilPsTpo0CQ8fPtQrX6tWLbRo0QInTpyAUqnEkSNH4OTkJK7DakhOEjUmJsbg8eTkZACAs7MzAGDWrFk4deoUXnvtNQwZMgTe3t6oUKECAODgwYPieU5OTgCAlJQUg/Wmp6fn+9oVCgW6d++OQ4cOITExEUePHoW1tXWer0UQBEyePBkPHjzA5MmT0atXL9SrVw82NjZ4/vw5/vzzT73yEokEr776Kl599VXExcXh7NmzOH78OI4dO4b33nsPAQEBcHFxMbocERERERHRy0Zq6QYQERERERERWYKfnx9kMhnWrVuHLl26iAlaQRAQGhoqbusaMmQI0tPT4e/vj8uXL6Nv376wsrLK8zkaNmwIALhy5YrB45cuXYJEIkHdunWRnJyMU6dOoUmTJvjqq6/QqlUrMUEbFRWFrKwssT02NjaoU6cObt26JY7CzZGcnIyIiIgCX3/v3r2hVqsRGBiIo0ePonPnzuLzveju3bu4d+8efH19MXPmTDRt2hQ2NjYAICazc9qWkJCAVatWYe/evQCyRycPGjQIK1euxPDhw5GRkYFbt24ZXY6IiIiIiOhlxCQtERERERERlUvW1tbQaDSIj4/Xe3zNmjWIjo4GAKjVar1jAwYMgEKhwPLly6FWq/Od6hgAqlSpAh8fH9y8eRM7duzQO/bnn3/iypUr8PHxgaenJxQKBaRSKZKTk6FUKsVymZmZ+PrrrwEAKpVKfHzYsGFIT0/H8uXLxQSpIAhYsWJFrnYb8sorr8DOzg47duxASEgI+vbtm2fZnET0i7+rxMRELFu2DMB/vyt7e3ts3boV33//PRITE/XKP378WPy9GFuOiIiIiIjoZcTpjomIiIiIiKhcGjx4MK5du4bXX38d/fr1g0KhwIULFxASEoJKlSohLi4uV/LQyckJPXr0wNGjR1GtWjW0bt26wOdZsGABxo4di6+++grHjx9H/fr1ce/ePQQFBcHd3V1MwNra2sLX1xdHjx7FyJEj0alTJ6Snp+PkyZN4/vw5nJyckJKSAq1WC6lUijfffBMBAQHYtm0bbt68iebNm+PatWu4d+8eKlWqVGC7rK2t0bVrVxw5cgRWVlbo0aNHnmVr1qyJZs2a4dKlSxgzZgxatWqFhIQE+Pv7Q6lUwtbWVlwD18rKCh988AEWLlyIgQMHwtfXFzY2Nrh06RJu3LiBIUOGoHbt2gBgdDkiIiIiIqKXDUfSEhERERERUbk0ZswYfPbZZ3B2dsaff/6JgwcPwt7eHt999x0WLFgAADh16lSu83JGnA4ePNio56lZsyZ2796NUaNG4cGDB9i+fTvCw8Mxfvx47Nu3D9WrVxfLLlq0CG+++SZSUlKwfft2nD59Gk2bNsXvv/+OoUOHIjMzExcuXACQnQz95Zdf8O677yImJga///47gOy1dnOmbi5I7969AQCdOnXKc6pjAJBKpVi7di2GDx+OqKgobNu2Df/++y+6dOmC3bt3o1OnTggPDxenWR4/fjy+//57VK1aFYcPH8Zvv/0GpVKJefPmYdGiRWK9xpYjIiIiIiJ62UiEFxfYISIiIiIiIqI8fffdd/jpp59w7Ngx1KhRw9LNISIiIiIiojKII2mJiIiIiIiIjPT06VP89ddf8PHxYYKWiIiIiIiIioxr0hIREREREREV4MCBA/j1118RERGB1NRUTJ8+3dJNIiIiIiIiojKMSVoiIiIiIiKiAnh6eiI6Oho2NjaYPXs22rZta+kmERERERERURnGNWmJiIiIiIiIiIiIiIiIiMyIa9ISEREREREREREREREREZkRk7RERERERERERERERERERGbEJC0RERERERERERERERERkRkxSUtEREREREREREREREREZEZM0hIRERERERERERERERERmRGTtEREREREREREREREREREZvR/i8auR6Jv6J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911349"/>
            <a:ext cx="10440000" cy="175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864971" y="5426040"/>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ES-L1, GEO, HEO and SSO have perfect success rates.</a:t>
            </a:r>
            <a:endParaRPr lang="en-US" sz="2200" dirty="0">
              <a:solidFill>
                <a:schemeClr val="accent3">
                  <a:lumMod val="25000"/>
                </a:schemeClr>
              </a:solidFill>
              <a:latin typeface="Abadi" panose="020B0604020104020204" pitchFamily="34" charset="0"/>
            </a:endParaRPr>
          </a:p>
        </p:txBody>
      </p:sp>
      <p:sp>
        <p:nvSpPr>
          <p:cNvPr id="2" name="AutoShape 2" descr="data:image/png;base64,iVBORw0KGgoAAAANSUhEUgAAAY4AAAEGCAYAAABy53LJAAAAOXRFWHRTb2Z0d2FyZQBNYXRwbG90bGliIHZlcnNpb24zLjUuMSwgaHR0cHM6Ly9tYXRwbG90bGliLm9yZy/YYfK9AAAACXBIWXMAAAsTAAALEwEAmpwYAAAYH0lEQVR4nO3debRlZXnn8e9PJkFmC3FAKBEwCpEKEDQskuBA4oAMrbZEaYIkQRFMS7ez9gqxW20FxYgjdqDoTsQRoRwQI0jj0igUWIxhFhTaYCHIPFk8/cfZBacu99a9G845+9Q9389aZ9XZ7x7u81bVqqfe9917P6kqJEmaqyd0HYAkac1i4pAktWLikCS1YuKQJLVi4pAktbJ21wEM24IFC2rhwoVdhyFJa5QLLrjglqraYrp98z5xLFy4kKVLl3YdhiStUZLcMNO+eZ84frf8VpZ/9p+6DkOSRmqLww8a2rVd45AktWLikCS1YuKQJLVi4pAktTK0xJFkRZJlfZ93N+37JPlZkouSXJ7kTTOcf32SBVPafi/Jvya5P8nbhxW7JGlmw7yr6t6qWtTfkGQd4ARg96q6Mcl6wMIW17wV+Ftg/wHFKElqadRTVRvRS1a/Aaiq+6vqyrmeXFW/rqrzgQeHFJ8kaRbDTBzrT5mqel1V3QosAW5IckqSNyQZeAxJDkuyNMnS39x1x6AvL0kTbaRTVQBV9ddJfh94KfB2YG/gkEH+4Ko6gd6UGIu22dZKVZI0QJ3cVVVVl1TVcfSSxquTrNU3MvlAFzFJkuZmpK8cSbIhsFtVndM0LQJuqKoVzXdJ0pgbZuJYP8myvu3vAh8E3pnk88C9wN2sfprq4iQPNd+/AnwUWApsDDyU5G3A86rKhQxJGpGhJY6qWmuGXa+Y4/kLZ9i11WMKSJI0ED45LklqxcQhSWpl3tfjWHuLzYf6XnpJmjSOOCRJrZg4JEmtmDgkSa3M+zWO+399Ddcev1/XYUjSSD37racP7dqOOCRJrZg4JEmtmDgkSa2YOCRJrXSSOJJsmeSLSa5LckFTR/yAJHsluX1KAaiXNudsleT0JFcnuTbJPyRZt4v4JWmSjTxxJAlwGnBuVW1bVbsCB/LIywt/WFWL+j7fb845FTitqrYHdgA2pPe2XUnSCHUx4ngx8EBVfW5lQ1XdUFXHz3LOfVV1UnP8CuAo4NAkGww1WknSKrpIHDsCF65m/x9Pmap6dnPOBf0HNTU4fgFsN/UC/TXHb73rgUHGLkkTr/PF8SSfTnJRkvObpqlTVde2vWZVnVBVu1XVbptv6DKIJA1SF4njMmCXlRtVdQTwEmCL1ZxzObBrf0OSjYGtgWuGEKMkaQZdJI6zgScmObyvbbZ1irOADZIcDJBkLeBjwOKqumc4YUqSpjPyxFFVBewP/GmSnyc5DzgZeFdzyNQ1jtc05xwAvDbJ1cBVwH3Ae0cdvyRNuk5eclhVv6J3C+50NpnhnF8CrxpaUJKkOel8cVyStGYxcUiSWpn39TjWe8p2Q30vvSRNGkcckqRWTBySpFZMHJKkVub9Gsftt1zNt058eddhSKvY59Azug5BeswccUiSWjFxSJJaMXFIkloxcUiSWulscTzJlsBxwAuB24AHgI2BB4F1gWcBVzaH/w/g68D7gL8ECrgJOLKqLhtt5JI02TpJHH11x0+uqtc3bdsA+1bV8UkWAt+qqkV95xwJ7AHsXFX3JPkzYEmSHavqvlH3QZImVVdTVY+l7vi76I0w7mmO/x7wY+ANQ41UkrSKrhLHbHXHV9FU+3tSVV03ZdfS5lpTj3+45vjt1hyXpIEai8XxaeqOPy79Ncc3sea4JA1UV4mjVd3xqroDuDvJtlN27dpcS5I0Il0ljsdSd/wY4JNJ1gdI8lJgT+CLwwlRkjSdrkrHVpL9geOSvBNYDtzNI3XHp3M8sBlwSZIVwL8D+1XVvcOOV5L0iM6e41hd3fGquh7YaUpbAX/ffCRJHRmLxXFJ0prDxCFJamXe1+PYZMH21j6QpAFyxCFJasXEIUlqxcQhSWpl3q9x3Hzr1Rz3xT/vOgxJGqmjXn/m0K7tiEOS1IqJQ5LUiolDktRKJ4kjyV1Ttg9J8qnm+9FJbkqyrO+zabNvzyTnJbmi+RzWQfiSNNHGdXH8uKo6tr8hyVPpvQl3/6q6MMkC4MwkN1XVtzuJUpIm0Jo0VXUEsLiqLgSoqluAdwLv7jQqSZowXY041k+yrG97c2BJ3/ZRSQ5qvt9WVS+iVyL25CnXmbZ0rCRpeLpKHPdW1aKVG0kOAXbr2/+oqao2mrWPwwA2W/DEx3oZSdI01qSpqsvplYrtN23p2P6a40/ayJrjkjRIa1Li+DRwSJJFAEmeDHwE+GiXQUnSpBnXu6r61zigdyfV9U3bF5JsBAT4RFV9s5sQJWkydVVzfMMp24uBxc33o4GjZzjvXOAPhxqcJGm11qSpKknSGDBxSJJaGdc1joHZcvPth/p6YUmaNI44JEmtmDgkSa2YOCRJrcz7NY6rf3sDLz/9zV2HIY2VM/b7XNchaA3miEOS1IqJQ5LUiolDktSKiUOS1MpYJY6VtciTPCHJJ5NcmuSSJOcneVaz79Cm7eJm/37dRi1Jk2Vc76p6HfB04PlV9VCSrYC7m1/fB+xSVbcn2RDYostAJWnSjGvieBrwq6p6CKCqbgRoRh13Anc17Xet/C5JGo2xmqrq8xXgVUmWJflYkj9o2i8CbgZ+nuSkJK+a7uQkhyVZmmTpA3fcN6qYJWkijGXiaEYYzwHeAzwEnJXkJVW1AngZ8BrgKuC4JEdPc/7DpWPX3dia45I0SOM6VUVV3Q+cAZyR5GZgf+CsqirgPOC8JP8CnMQMhZ8kSYM3liOOJLskeXrz/QnA84Ebkjw9yS59hy4CbuggREmaWOM64ngKvdri6zXb5wGfArYEjm2Syn3AcsAXUUnSCI1V4lhZi7yqvgt8d5pDbgBePNKgJEmrGMupKknS+DJxSJJaGaupqmHYftNtrD0gSQPkiEOS1MqcEkeSj8ylTZI0/811xLH3NG0vH2QgkqQ1w2rXOJIcDrwF2DbJxX27NgJ+NMzABuXq25bzyq9/vuswJAHffvWbug5BAzDb4vgX6b3248PAu/va76yqW4cWlSRpbM2WOKqqrk9yxNQdSTY3eUjS5JnLiGMf4AKggPTtK2DbIcUlSRpTq00cVbVP8+uzRhOOJGnczfk5jiT/IcnHm8JK+w/ih6+sMT6l7egkNzVFnFZ+Nm327ZnkvCRXNJ/DBhGHJGnu5vTkeJLPANsBpzRNb06yd1U9au1jQI6rqmOnxPBUelNn+1fVhUkWAGcmuamqvj2kOCRJU8z1lSMvBp7bFFEiycnAZUOLanpHAIur6kKAqrolyTvpFXEycUjSiMx1quoaYOu+7Wc2bcNyVN801Q+ath3pLdL3W9q0r2LVmuOPmg2TJD0Osz0A+E16d09tBPxbkvOa7RfQK640LI+aqmqjqk4ATgDY5Nnb1MCikiTNOlX1mP/xHoLLgV2B0/vadmX0U2aSNNFmux33/yZZC/h+Vb1oRDHN5NPAT5OcWlXLkjwZ+AjwgY7jkqSJMuvieFWtSPJQkk2q6vYB//wNktzYt/3x5tejkhzU175/8wT7QfRqkW9E72HET1TVNwcckyRpNeZ6V9VdwCVJ/gW4e2VjVf3t4/nhVTXT4vzRMxx/LvCHj+dnSpIen7kmju8C36e3MP474N6hRSRJGmuz3VW1NvAh4FDgBnrTQ1sDJwHvHXp0kqSxM9uI4xh6t+I+q6ruBEiyMb27rY4B3jbU6AZg+822sAaAJA3QbA8A7gP8zcqkAVBVdwCHA68cZmCSpPE0W+Kola8ZmdK4gt56hyRpwsyWOC5PcvDUxua22CuGE5IkaZzNtsZxBHBqkkN55D1RuwHrAwcMM7BBuea237Lv106f/UBJc7LkNft1HYI6NtuT4zcBL0jyYh55meB3quqsoUcmSRpLc3qOo6rOBs4eciySpDXAnCsASpIEJg5JUksjTxxJKsk/9W2vnWR5km8124c02/01x5/X7NsxydlJrkxydZL/liSj7oMkTbIuRhx3AzslWb/Z3hu4acoxX66qRX2fy5vjlwD/s6qeA+wM7AG8ZWSRS5I6m6r6Do88ef4XwClzOOf1wI+q6nsAVXUPcCTw7qFEKEmaVleJ40vAgUmeCDwf+OmU/a+bMlW1PtPUHK+qa4ENm/dnPWzVmuN3DLEbkjR55vpa9YGqqouTLKQ32vjONId8uaqO7G9os5TRX3N802dv56tRJGmAuryragm9t+zOZZoKHqk5/rAk2wJ3NS9elCSNQJeJ40Tg76vqkjke/8/AnkleCtBMX30S+OiQ4pMkTaOzxFFVN1bVJ2fYPXWNY4+quhfYD3h/kiuBS4DzgU+NKmZJUgdrHFW14TRt5wDnNN8XA4tnOPcSYK9hxSZJmp1PjkuSWjFxSJJa6eR23FHabrNNrR8gSQPkiEOS1IqJQ5LUiolDktTKvF/juO62e3nt1y/tOgxp3vjqq3fqOgR1zBGHJKkVE4ckqRUThySplbFLHElWNO+nujTJV5Ns0LRvleT0pmTstUn+Icm6XccrSZNm7BIHcG9TLnYn4AHgzU1d8VOB06pqe2AHYEPggx3GKUkTaRwTR78fAtsBLwbuq6qTAKpqBXAUcOjKEYkkaTTGNnEkWRt4Ob3Xp09XNvYO4Bf0EoskaUTGMXGsn2QZsJReYvjHthforzl+/x23DTo+SZpo4/gA4L1Vtai/IcnlwGumtG0MbA1cM/UC/TXHN3/2jtYcl6QBGscRx3TOAjZIcjBAkrWAjwGLq+qeTiOTpAmzRiSOqirgAOC1Sa4GrgLuA97baWCSNIHGbqpqutKyTfsvgVeNOBxJ0hRrxIhDkjQ+TBySpFZMHJKkVsZujWPQtt1sfesHSNIAOeKQJLVi4pAktWLikCS1YuKQJLVi4pAktWLikCS1YuKQJLUylokjyfuSXJbk4qb++AuSrJvkE0muaeqOn55kq65jlaRJM3YPACb5I2AfYJequj/JAmBd4EPARsBzqmpFkjcCpyZ5QfP2XEnSCIzjiONpwC1VdT9AVd0C/BZ4I3BUU2+cpv74/fTqkUuSRmQcE8f3gGcmuSrJZ5L8Kb264r9o6oz3W0qvHvkq+kvHLl++fAQhS9LkGLvEUVV3AbsChwHLgS8De7W8xglVtVtV7bbFFlsMPkhJmmBjt8YB0ExHnQOck+QS4E3A1kk2qqo7+w7dFfhWByFK0sQauxFHkuck2b6vaRFwJXAy8PGm3jhN/fENgLNHHqQkTbBxHHFsCByfZFPgd8A19Kat7gSOBa5K8hBwBXCAd1RJ0miNXeKoqguAPWbY/dbmI0nqyNhNVUmSxpuJQ5LUiolDktSKiUOS1IqJQ5LUiolDktTK2N2OO2j3LX+QKz5zc9dhSNJI/d5bthzatR1xSJJaMXFIkloxcUiSWjFxSJJa6TRxzFBbfJ8kP0tyUZLLk7yp7/jDklzRfM5LsmeX8UvSJOrsrqoZaos/CfgGsHtV3ZhkPWBhc/w+9Opy7FlVtyTZBTgtye5V9e/d9EKSJk+XI47paovfSS+Z/aZpu7+qrmyOfxfwjuY4qupCejU6jhh14JI0ybpMHI+qLV5VtwJLgBuSnJLkDUlWxrgjcMGUa8xac/y2u24daickadJ0ljimqy2e5JCq+mvgJcB5wNuBEx/DtR+uOb7ZhpsPMmxJmnidLo5X1YqqOqeq/g44Enh1035JVR0H7L2yDbicXqLptytw2ajilSR1mDhmqC1+c5K9prTd0Hz/KPCRJE9uzl8EHAJ8ZriRSpL6dfmuqulqi/9n4PNJPg/cC9xNLzlQVUuSPAP4cZKit5B+UFX9qoPYJWlidZY4VlNb/BWrOeezwGeHFpQkaVY+OS5JasXEIUlqZd7X43jiFusM9b30kjRpHHFIkloxcUiSWjFxSJJamfdrHA/efDc3f+K8rsOQtAbb8m27dx3CWHHEIUlqxcQhSWrFxCFJasXEIUlqZaiJI8kPkvz5lLa3JTkjyaXTHL84yc+b+uPLkvy4b9/+TW3yf0tySZL9hxm7JGl6wx5xnAIcOKXtQODDqznnHVW1qPnsAZBkZ+BYYL+qei6wL3BskucPI2hJ0syGnTi+BrwyyboASRYCTwd+2fI6bwc+VFU/B2h+/TDwjsGFKkmai6EmjqaG+HnAy5umA4GvALWa047pm6r656ZtzvXGYdWa47fe/dvHHL8k6dFGsTjeP111YLO9Ov1TVW94LD+wv+b45k/a9LFcQpI0g1EkjtOBlyTZBdigKeDUlvXGJWlMDD1xVNVdwA+AE5l9tDGTY4H3NGskK9dK3gt8bAAhSpJaGNW7qk4BvsGqd1g9J8mNfdtHNb8ek+T9fe27V9WyJO8CvplkHeBB4J1VtWyYQUuSHm0kiaOqTgPSt309sM40h351Ndc4FTh10LFJktrxyXFJUismDklSK/O+Hsc6Wz7Jd+lL0gA54pAktZKq1T3EveZLcidwZddxdGgBcEvXQXTI/k9u/ye57/D4+79NVW0x3Y55P1UFXFlVu3UdRFeSLLX/9r/rOLowyX2H4fbfqSpJUismDklSK5OQOE7oOoCO2f/JNsn9n+S+wxD7P+8XxyVJgzUJIw5J0gCZOCRJrcybxJHkZUmuTHJNkndPs3+9JF9u9v905Sva54s59P+/JLk8ycVJzkqyTRdxDsNsfe877tVJKsm8ukVzLv1P8h+bP//Lknxx1DEO0xz+7m+d5AdJftb8/X9FF3EOQ5ITk/w6yaUz7E+STza/Nxc3dZEev6pa4z/AWsC1wLbAusBFwPOmHPMW4HPN9wOBL3cd94j7/yJ6hbQADp8v/Z9L35vjNgLOBX4C7NZ13CP+s98e+BmwWbP9lK7jHnH/TwAOb74/D7i+67gH2P8/AXYBLp1h/yuAM+i9nfyFwE8H8XPny4hjd+Caqrquqh4AvgTsN+WY/YCTm+9fo1eVMMwPs/a/qn5QVfc0mz8BthpxjMMylz97gP8OfAS4b5TBjcBc+v83wKer6jaAqvr1iGMcprn0v4CNm++bAP9vhPENVVWdC9y6mkP2A/539fwE2DTJ0x7vz50vieMZwC/7tm9s2qY9pqp+B9wOPHkk0Q3fXPrf76/o/S9kPpi1783w/JlV9e1RBjYic/mz3wHYIcmPkvwkyctGFt3wzaX/RwMHNYXjvgO8dTShjYW2/zbMySS8ckR9khwE7Ab8adexjEKSJwAfBw7pOJQurU1vumoveiPNc5P8flX9tsugRugvgMVV9bEkfwT8nyQ7VdVDXQe2ppovI46bgGf2bW/VtE17TJK16Q1ZfzOS6IZvLv0nyUuB9wH7VtX9I4pt2Gbr+0bATsA5Sa6nN8+7ZB4tkM/lz/5GYElVPVhVPweuopdI5oO59P+vgK8AVNW/Ak+k9wLASTCnfxvami+J43xg+yTPSrIuvcXvJVOOWQL8ZfP9NcDZ1awezQOz9j/JHwCfp5c05tMc92r7XlW3V9WCqlpYVQvpre/sW1VLuwl34Obyd/80eqMNkiygN3V13QhjHKa59P8XwEsAkjyXXuJYPtIou7MEOLi5u+qFwO1V9avHe9F5MVVVVb9LciRwJr27LE6sqsuSfABYWlVLgH+kN0S9ht5i0oHdRTxYc+z/McCGwFebewJ+UVX7dhb0gMyx7/PWHPt/JvBnSS4HVgDvqKp5MdqeY///K/CFJEfRWyg/ZL78pzHJKfT+U7CgWcP5O2AdgKr6HL01nVcA1wD3AG8cyM+dJ79/kqQRmS9TVZKkETFxSJJaMXFIkloxcUiSWjFxSJJaMXFIA5TkqUm+lOTaJBck+U6SHWZ6e6m0JpoXz3FI46B5aeY3gJOr6sCmbWdgy04DkwbMEYc0OC8CHmwevAKgqi6i7yVzSRYm+WGSC5vPHk3705Kcm2RZkkuT/HGStZIsbrYvaR5gkzrniEManJ2AC2Y55tfA3lV1X5LtgVPovXTy9cCZVfXBJGsBGwCLgGdU1U4ASTYdVuBSGyYOabTWAT6VZBG913/s0LSfD5yYZB3gtKpaluQ6YNskxwPfBr7XRcDSVE5VSYNzGbDrLMccBdwM7ExvpLEuPFyQ50/ovbl0cZKDm8JLOwPnAG8G/tdwwpbaMXFIg3M2sF6Sw1Y2JHk+q77WehPgV00tiP9E78V8NDXgb66qL9BLELs0b7J9QlV9HXg/vRKhUuecqpIGpKoqyQHAJ5K8i16Z2uuBt/Ud9hng60kOBr4L3N207wW8I8mDwF3AwfQqtZ3UFKMCeM+w+yDNhW/HlSS14lSVJKkVE4ckqRUThySpFROHJKkVE4ckqRUThySpFROHJKmV/w8506DH3XdOt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386211"/>
            <a:ext cx="6211903" cy="408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46889"/>
            <a:ext cx="10440000" cy="182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864972" y="399614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launches were mostly failures while later launches were mostly successes</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First Flights per Orbit where mostly failures.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AutoShape 2" descr="data:image/png;base64,iVBORw0KGgoAAAANSUhEUgAABJUAAAFMCAYAAAByPY2eAAAAOXRFWHRTb2Z0d2FyZQBNYXRwbG90bGliIHZlcnNpb24zLjUuMSwgaHR0cHM6Ly9tYXRwbG90bGliLm9yZy/YYfK9AAAACXBIWXMAAAsTAAALEwEAmpwYAACpSElEQVR4nOzdZ3hVVfr38e/p6SEhoYUmNVTpvVfp1YbdURQs4+ijo4x1RsVxxjJgAbGMgDqIogIiIChVehOQooQSQoQQEkg9Oe15kT+RkHYS0k74fa7Ly3P2vtfa985KQnJnrbUNHo/Hg4iIiIiIiIiISDEYKzoBERERERERERHxPSoqiYiIiIiIiIhIsamoJCIiIiIiIiIixaaikoiIiIiIiIiIFJuKSiIiIiIiIiIiUmwqKomIiIiIiIiISLGZKzoBKX2Jiam43Z5S7zcsLICkpPRS71fKh8bPd2nsfJvGz7dp/Hybxs+3afx8l8bOt5X2+EVGBpdaX1L5aKaSeM1sNlV0CnIFNH6+S2Pn2zR+vk3j59s0fr5N4+e7NHa+TeMnxVElZyo1b94cgHHjxvHKK68Uq+2TTz7JV199VexrenOttWvXsmrVKnbs2MHZs2dJT08nJCSEJk2a0KdPH8aNG0f16tWLfW0RERERERERkfJWJYtKlc2hQ4d45pln2LNnT55ziYmJJCYmsmXLFt566y3uu+8+Jk+ejMmk6rCIiIiIiIiIVF4qKhVi586dXsdaLJZ8j2/YsIGHH36YtLQ0TCYTI0eOZPjw4TRr1gw/Pz9OnjzJ1q1bmT9/PvHx8bz55pvs2rWLmTNnYrPZSutWRERERERERERKlYpKhQgMDLyi9jExMTkFpaioKGbMmEHr1q1zxYSHh9O2bVtuv/12nn76ab755hvWrl3Ls88+yz//+c8rur6IiIiIiIiISFlRUakMTZs2jbS0NEJDQ/n444+pV69egbFWq5VXX30Vl8vF0qVL+frrrxk5ciS9e/cux4wrj99Onmfnrwk4HG6iIgPp1qomftbK++nqPv87jl834clMxRAUjqVZT4wB1So6rRzutCSSf/2ezDO/Y/ALxtKkO8bQmhWdllzFPFkZOH7bhDspDoPZhrlhB0w1m1R0WmXO5XJx8ofPMcbtxoAHZ3gj6gy+Hat/QEWnJiIiIiJSbJX3t3Qft2XLFnbt2gXAAw88UGhB6VJ/+9vfWL9+PefPn2fWrFlXXVHpfFoWb3+1l99Ons91/PMff+O2oc3p3qpWBWWWP4/LSea6j3D++hPgyTmetW0R1muHYesyseKSAzweD1lbF5L18wrSPK6c41k7vsHcrCd+ve/EYNK3ASlfjsMbydw4DxyZOcey9izDVKsZfoMfxOgfUoHZlZ3T+7Zg/Wk24bj/OPj7GTLmbuZ08zHU6zeu4pITERERESkBY0UnUFUtXboUyJ6BNGHCBK/bhYeHc9111wGwfft24uPjyyS/ysjldvP6gt15CkoAmVku3l/6C3tjEisgs4Jlrv8vzl83cmlBCQCPi6zdS7HvXFwheV2UtXMxWXuWwSUFpWwenIc3YN8wt0LykquX88RuMte8n6ugdJHr98NkLHsNj/vyz1fflxJ/HL+NszBfWlD6P0YDhB76ht93ra+AzERERERESk5FpTKyfft2AFq0aEFQUFCx2g4cODDn9ZYtW0o1r8ps5+GzxJ5JLfC8xwOLNx4tx4wK575w5v8KSgXL+vk7PE57OWWUm8eRSdbP3xUa4zi8HnfK2XLKSATsOxaTpwh7CXficZzHd5VfQuXk3I9zMRoKvm+DAdw7vyjHjERERERErpyKSoVIS0vz6r+MjIxc7dxuN8eOHQOgadOmxb7uNddck/M6Jibmiu7Bl2ze/3uRMUfiLpCQnFFkXHlw/LY5u9JVmKwMnMf3lE9Cl3Ee35XvbJBcPB4cR66ewqVULPf507gTiv6e5vx1UzlkU75CUosuiAc5z5NlTy+HbERERERESoc2UylEhw4dvIqLiorihx9+yHl/4cIF3O7sJQ4hIcXfG6R69eo5r5OTk4vd3lelZTi8ikvNcBBZzb+Msymax57mZVzBs6/KkifTy/wyKyY/ufpU9q+ZsmT0eMBQeIzBAFkp57HatGm3iIiIiPgGzVQqA3b7H8udrFZrsdubzVdnra96qF+RMQYDhAfbyiGbohmDI7yLC6pedFAZMAZ7d11v40SulCEwLPuLuKi4IO++tnyJ01D093WPB/zCqt69i4iIiEjVdXVWL7x06NChErULDg7OeX3hwoVit790dlJoaGiJcvBFvdrWYdP+04XGXNs4gtCgylFUsjTpjn3L5+AqeIaVITAcU9025ZjVH0z12mIIqIYnPbmQICuWJt3LLSe5uhkDwzDVbYMr9udC4yzRfcopo/KTUr0V1RN3Fxpz3laTEJOlfBISERERESkFmqlUBgICAqhTpw5Qsj2RDh8+nPO6UaNGpZZXZdeiQRjtmxb8V3qb1cTY3tcUeL68GfyCsLYfVVgEtq43YDBWzJeZwWjC1vWGQmOsHUdjsAWWU0YiYOs8ASwFz0o0N+yIuXbzcsyofNS+7k84Cvk7jttjIHjgveWYkYiIiIjIlVNRqYx07549+2P37t2kpXm3j8hFmzb9sUltly5dSjWvym7K2NYM6BCF1Zz7U7NBzWCeuLk99WsGF9CyYtg6jMbW/WYMfrnzMgRVx2/g/ViadKugzLJZmvbAb8D9GALDcx03+AVj63ELtnYjKygzuVqZIhoQMOIJjNXrX3bCiqXVIPwGTqmYxMqYLTAY6/h/kGYMzrO/vx0bjv5/oVq9JhWTnIiIiIhICWn5WxkZO3YsX375JZmZmSxYsIC7777bq3ZpaWl8+eWXQPZG4VFRUWWZZqVjNhm5dUhzxvZuxL6jiTgcburWCOKa2sXf8Ly8WNsMxdJyAM7YvXgyUzAGVccU1RKDoXLUbC1NumFu1IWg1BiSTsVh9AvBVK8NBpO+/KVimGo0InDC33GdicF97iSYrZjrtanys+aCImoTdM9Mko4d4vzu1eBx49+kEzXbVGzxWURERESkpPRbZRnp0qULnTt3Ztu2bcycOZO+ffvSuHHjItu9+OKLOXsq3X///WWcZeUV5G+hW8taFZ2G1wwmC5aG3j0tsCIYjEYCGrcnLUQzIaTyMNVohKnG1bPE96Kwhs0Ja1j1lviJiIiIyNWnckylqKJeeOEFAgMDSU9P54477mDv3r0FxmZlZfHCCy+waNEiAEaOHEnfvn3LK1URERERERERkWKp0jOVjh07xsKFC4uM69GjR77LzIq7F1JgYO6lG40bN+btt99m6tSpJCQkcOONNzJ69GhGjBhB06ZNsdlsJCQksGnTJubPn8+JEycA6NmzJy+99FKxri0iIiIiIiIiUp6qdFFp165d7Nq1q8i4t99+O9+iUocOxVvOtG3bNkJCcu/90717d7744gumTZvG7t27+eqrr/jqq6/ybW+z2bj33nu5//77sVj0WGkRERERERERqbyqdFGpsmjcuDELFixg48aNLF26lN27dxMfH4/D4SA0NJSmTZvSp08fxo4dS/Xq1Ss6XRERERERERGRIhk8nssfbiy+LjExFbe79Ic1MjKYhISUUu9XyofGz3dp7Hybxs+3afx8m8bPt2n8fJfGzreV9vhFRgaXWl9S+WijbhERERERERERKTYVlUREREREREREpNhUVBIRERERERERkWLTRt3AokWLeOqppwCYO3cuXbt2zROTlJTEokWLWLt2LUePHiUpKYmAgACqV69O+/btGTRoEAMGDCjyWg6Hg2+//ZYffviBffv2kZiYiNFoJDw8nOjoaPr27cvo0aPx8/Mr9fsUERERERERESktKip54dtvv+WFF17g/PnzuY6fP3+e8+fPExMTw5dffkn79u154403qF27dr79HDx4kEceeYSjR4/mOZeens7JkydZtWoV77zzDtOnT6d79+5lcj8iIiIiIiIiIldKRaUibNiwgccffxyXy0WbNm246667aNu2LaGhoWRlZRETE8PixYv58ssv2bVrF3fddRcLFy4kODj3DvenT5/mnnvuISEhgRo1ajB58mS6du1KZGQkAPHx8axZs4b333+f+Ph4pk6dyrx582jdunVF3LaIiIiIiIiISKFUVCrCq6++isvlokuXLnz44YdYLJZc5yMiIujSpQtNmzbl5Zdf5ujRo8ydO5cHHnggV9ycOXNISEggPDycL774gpo1a+Y6HxYWRsuWLenVqxeTJk0iPT2df/3rX3z88cdlfo8iIiIiIiIiIsWlolIhTp06xaFDhwC488478xSULnXHHXewaNEiDh48yHfffZenqPTjjz8CMHr06DwFpUu1bduWm2++mblz57J582bOnTtHeHh4KdxN1eFwutnw8ynW7D5FfGI6flYTnZpHMrhzPWpXD6zo9CrE7l/PsnpHLL/GncdgMNA5ysh11X4j5MxuPFlpGIMjsXQcgqd+dwyW/Pfrsscd5sz6Lwm68Csmjzv7oOHi/wxgNGKs3gBjdD/WXajP8q0nOZ+WBUCQ2cnwoF/oYNiPHw4wQIalGvsih7PmdCinz2XgbzPROboGgzvVo2Z4AK7EWBz7VuI4tpNjGcGsdbXjl4wauDHSoFYw/TtE0bVFTQwGA+7MFBz7V+M4vAFPWjKGgFAszXpiaTUIo39IvvfjOhND1t6VOGP3gMuFKaIBlpb9MTfphsGgZxRUNPf502TtW4kzZhuerHSMITWxtOiHJboPBrOtotMTkVJ26fd8nFkYw+tmf80364nBqB9H5co5T+4ja9/3uE4dBDyYajXD2moQ5gbtKjo1EZEqTf+KFyIhISHntd1uLzJ+xIgRWCyWfPdUutiXN/0MGDCAbdu2ERYWRmpqqopKl7BnuXjt8938dvKP/a1SM9ys2X2Kn/b9zoPj29C6UfUKzLD8ffr9YVbtOJnzvoEpgRFJqwk4n4Xn/465k+M5t/pjjOGrCRj5JAa/oFx9pP/8Pc7Nn1Dt4gHD5VfxgNuF48xRZvzWjGMuZ86ZYEMGDwaupJYx955jAY5kWp78krUpg3C6qpOS7uaHnXFs3Pc7D/Sw0WDf++B28lNmUz5P74on52GUbn49eZ5fT55nz2+J/KlvJJnf/hNPauIf2aQmkrVzMY5D6wkY8VeM1WrlunbWwbXY1/8XPJ6cY67Tv+I6/Svm47vxG3i/CksVyHnqIBkr3gRHZs4xd1Ic9p8+wfHrTwSMeByDNaDiEhSRUuU4up3M1bPA/ce/He6Eo9gTjuKM2Yb/0D9jMBX8hzuRoth3fE3Wjq9zHXOd3EfGyX1Y2gzFr/vNFZOYiMhVQL9VFSIqKirn9XvvvUdKSkqh8ZMnT+aLL75g5syZec7VrVsXgMWLF3P48OFC++nevTtff/01H330EfXr1y9B5lXXF2uO5CooXSrL6ebdb/aRnunM93xVtO3gmVwFJSNu7g5eQ4AxK99497mTZG6Ym+uYKzEW5+ZP8taR8mEyeDjrzr1f2I2Bm6hlyn9Mgox27g5aiwF3zjF7lotZa5OwuyDeGXpZQSm3Lb+cZuWixbkKSpfypCWRsfqd3PeTfAr7+o9zFZQu5YzZimPf9wXeo5Qtj9NO5vdv5SooXcqdcJTMnz4r56xEpKy405PJ/GF2roLSpVwn95G1c3E5ZyVViTPulzwFpUs59q7AcXRH+SUkInKVUVGpEBEREfTp0weAAwcOMHjwYKZPn87WrVvJysr/l/aCjBs3DoC0tDTGjx/PY489xsqVK7lw4UKp511VZdidbNgXX0SMi41FxFQlq7bH5np/rfU41YwZhbZxHt2BOy0p533m3u+9KigBnHUFkur5Y/lcuDGFVpa4QttUN6XS2nIy17F0j40d9mtYb48usKB00bqE6gXVhwBwJ57A+fsfhVrH/h/A4y64AZC1/wc8hXUqZcbx22Y89tRCY5xHNuPJLDxGRHyD48BacDmKiFmDx3X1/EFISpc3fyhy7F9VDpmIiFydVFQqwosvvkidOnUASEpK4r///S+33XYbnTp14rbbbuM///kP27dvx+VyFdrPXXfdRe/evQFwOBwsXbqUhx56iK5duzJ27FhefPFFVq1aRXp6epnfk686/nsK9qzCP84Ah04kl30ylYDb7ckza6uJ+XTRDT0uXL//mvM2K+6A19c85wri0rVxjc1nMBqKLs40seTN6zdnTY44C95f7KIz7lAuePwLjcneP+H/XscfKrJPz4XTeC4prEn5uXSsCg5y4DpzpOyTEZEy54ov+mvek5mCO6nwP1CIFMTpxeeYK/6g/pgkIlJGVFQqQs2aNfnqq68YP348JpMp57jdbmfr1q2888473HLLLfTu3Zu33367wD2TzGYzs2fP5rHHHiMo6I/9bNxuNwcOHGDevHk88MADdOvWjaeeeoozZ86U+b1VVVfzDw3ezjiCkn2MvO/fmwxKs7eSZSCVmcZHRERERKSyU1HJC9WqVWP69OmsXbuW5557jgEDBhAcnHtfmcTERGbMmMHo0aM5fTr/2SImk4nJkyezYcMG3nzzTcaOHZtnU2+73c6iRYsYNmwYmzZtKrN78kUNagVjs5iKjGter1rZJ1MJGI0GGkeF5jp2xFmj6IYGI6aaTXLeWuo09/qa1Uxpud7HOGvg9uJ3/xhH3rwam0/TyIuZVZHGC4QYCl/SZ6rVLN/XBTEER2IIDCsyTkqfqbYXn28mM8bIRmWfjIiUOa++J9uCMIbVKYdspCry5nPMVKsZBkNF/zFLRKRqUlGpGCIjI5k0aRLvvvsuW7du5auvvuKvf/0rXbp0yYk5duwYkydPxu0ueE8Xf39/hg0bxj//+U/WrFnDqlWreOmllxg6dCg2W/ajtFNTU5k6dSpxcZoOfpG/zUz31rUKjbFZTfRqm/fpe1XVgI5Rud7vzmrAeXfhS8XMDTtgDPrjCXn+bQZ7PSck0pRK0CUFnkR3MAccUYW0gCRXAHsd9XId8zdk0dkWQy/bIQxFXL1PxFkK+znQGF4Xc53onPeWVgMotAFgbTVAT3+rIJYm3cEWWGiMuVFXjP4h5ZSRiJQlS4t+YCz8YcOWFn319DcpMWvrwUXGWFoNKodMRESuTvqtqoSMRiMtW7bk7rvvZt68eSxatIiGDRsCcPDgQVavXu11X/Xq1WPixInMmDGDVatW0b9/fwDS09P56KOPyiJ9n3V9v8Y0qpP/L5tmk5H7RrciwO/q+cG0W8ta9Gv/R1HHhYmPUvuS6cn/Y2CsVgdbr9tzHTNFNMDU+UavCktOj4EwY+7ZSv9L684ZV3C+8eluKx+m9sN9ybcaq8XI5F7B2IweoszJjA/YWmBhqWPzSIaOG1ngrCKDfwh+A6fmvp+wKGw9b6OgxXrmhh2wtB5a0C1KGTNYbPgPnApma77njdXr49djUjlnJSJlxRgYhl+/e8CQ/0xjU50WWDuMKeespCox122Ntd3IAs9bWg7E0qhzOWYkInJ1KfxPR1e5OXPmcObMGTp27Mh1111XaGyrVq145513GDFiBB6Phz179jB4cPZfTpYtW8a+ffsIDg5mypQphfZTo0YNZsyYwXXXXUdcXBw///xzqd1PVeBvM/PEze1Zu/sUa3bH8fu5dGwWE52a12BI53rUrRFUdCdVzO1Dm9OyQRird5zkt7jzxHpq8k3ILQwL/ZWQhN2QlY4hKIJqHYfgaNgTgzUgTx+B7YeRWb0+CRsWEZIag+HivlSGS/9nwBpRlyd6RLAmpSErt8eRku7ggieAGakjGB60n47GA1hxggEyTCH8XHMYdmMYhqR0/KxmOkdnj1OdiEBczaLI2ruCPsd2EmVOZq2rPb9kROLGSP2awQzoEEX31rUwGgwEjHsex77vcRzegCf9PAb/ECzNemJpPRhjPgUna8sBGMPr4ti7EueJPeB2YYxogLXlAMxNe2Iwqp5ekcx1WxEw/nkcP6/EEbMFHJkYQmpgje6HpWV/DBa/IvsQEd9hadINY2gtsvauwHlsJ7iyMIZFYWnRH0t0Xwwm/TgqV8bWZSKmWk3I2rcK16nsB5CYajbF0koFJRGRsqZ/xQvxwQcfkJSUxIkTJ4osKgE0btyYiIgIEhISyMzMzDm+fPlyVqxYQXBwMPfeey9mc+EfdqvVSrt27YiLi8vVj2SzWkwM7lyPwZ3rFR18legUXYNO0ZfvW9Qv17uwyGASElIK7MOvfivqTWrl1fVGACN6XL7nTe6vkRBg8P/9lx9TZEP8B9wHQLv/+68gxoBQbF0mYusy0av8AMy1mmH2Yp8FqRimanUw9bkTvz53VnQqIlIOLv2eL1IWzPXbYa7frqLTEBG56ujP9YXo2LEjABs2bODEiRNFxl+4cIGkpOzHlDdt2jRPPykpKSxZssSrax8/fjxPPyIiIiIiIiIilYWKSoW47bbbAHA6nUyZMoVTp04VGOvxeHjppZdwOp2EhIQwYsSInHNjxowhNDT7KV1///vf2bJlS6HXXbhwIfv27QPgpptuutLbEBEREREREREpdVr+Vohu3brxwAMP8Pbbb/Pbb78xfPhwrr/+egYOHEj9+vUJDAwkMTGRXbt28cknn7B//34MBgPPPfccQUF/7O1TrVo1XnvtNaZMmUJ6ejp33HEHQ4cOZcSIEURHRxMaGkpqaioHDhxg8eLFrFy5EsguKHXurHXgIiIiIiIiIlL5qKhUhIcffpiQkBBmzJhBWloac+fOZe7cufnGVqtWjb/97W+MHJn3CRS9e/dm1qxZPP/888TGxrJ8+XKWL1+ebz9ms5k777yTRx99tFTvRURERERERESktKio5IU777yTkSNHsmzZMjZu3EhMTAxJSUlkZmYSHh5OgwYNGDhwIKNHjyY8PLzAfnr16sWyZctYvnw569evZ//+/Zw7d47U1FSCg4OpXbs2vXr1YsyYMTRu3Lgc71BEREREREREpHgMHs/FZ4dLVZGYmIrbXfrDGlnE08OkctP4+S6NnW/T+Pk2jZ9v0/j5No2f79LY+bbSHr/IyOBS60sqH23ULSIiIiIiIiIixaaikoiIiIiIiIiIFJv2VMrHgAEDiIuLK/C81WolICCAqKgounbtyqRJk6hXr16hfbpcLlasWMGPP/7Izz//zNmzZ7Hb7YSFhdG8eXMGDBjA6NGjcz01TkRERERERESkslJRqQSysrLIysoiOTmZ/fv3M2/ePKZPn86oUaPyjd+2bRvPPfccR44cyXPuzJkznDlzhvXr1/Of//yHRx99lBtvvLGsb0FERERERERE5IqoqFSIjh07MmfOnDzH3W43KSkpbNy4kddee42kpCSefPJJmjZtSnR0dK7Yr776imeeeQaHw4HVamXixIkMGTKERo0aYTQaiY2NZf369Xz22WckJSXx7LPP8vPPP/OPf/wDo1GrE0VERERERESkclJRqRAmk4nAwMB8zwUHB3P99dfTuHFjJk2ahNPp5N133+U///lPTsy2bdt4+umncTqdREdH89Zbb+VZJhcZGUmHDh3405/+xJ///Gc2bNjAF198Qc2aNXn44YfL9P5EREREREREREpKU2GuUIcOHejatSsAa9euxePxAOBwOHjiiSdwOp1ERUXx8ccfF7rvUlBQELNnz6Zjx44AzJ49m19//bXsb6ASiktIZfP+39l+8AyHY5PZtP93dhw6Q4bdWdGpiYiISClJP3+GIx/9jSPvPcax+X/HbrdXdEoiIiJSTJqpVApatGjB5s2bycjIICkpifDwcJYsWcKpU6cAmDZtGtWqVSuyH7PZzD/+8Q/GjBmDw+Fgzpw5vPrqq2WcfeURdzaNecsPcvjk+XzP2ywm+rarw8R+jTGbVA8VERHxVTGzHqG6IZkahv87kJ5Ixn/v56SlJo3vfqVCcxMRERHv6TfzUmAwGHJeX9wHaenSpQDUrFmTAQMGeN1X48aNc2Y+rVy5kqysrFLMtPI6nZTOPz/ZWWBBCcDucLFyWyyzF+8vx8xERESkNB2d9RCRxmSMhtzHTQYPkY7fOfLBkxWTmIiIiBSbikqlYO/evQBUr16datWq4XQ62bVrF5C92XdxN9y+WITKyMhgz549pZtsJfXNhqOkZji8it1xKIFDJ5LKOCMREREpbck/r6G6IaXA8wYDVHeeJtNecIyIiIhUHioqXaGNGzeybds2AAYPHgzA77//Tnp6OgBNmzYtdp+NGjXKeR0TE1MKWVZu6ZlOth9MKFabdXtOlVE2IiIiUlbO/fQVBkPhMSaDh1P/u3qW/4uIiPgy7alUCJfLRVpaWp7jdrudkydPsnr1aj766CMAQkJCuP/++wE4f/6PJVwhISHFvm716tVzXl/aV1V1Ps2O0+UuVpuE85lllI2IiIiUFQvezUr22FPLOBMREREpDSoqFWLHjh106NChyLhq1aoxc+ZMateuDUBm5h8FD5vNVuzrmkymnNcXnyZXlQXYiv9pGORnKYNMREREpCy5PF5Okjfq33kRERFfoKJSCfj5+RESEkKzZs3o0aMHEyZMyPV0t9DQ0JzXJZlpdGmbS/uqqkKDbETXr8bBE8let+nSskbZJSQiIiJlwtLgWjyxGwtdAufxQI2h95RfUiIiIlJiKioVokuXLsybN6/Y7erXr4/FYsHhcJRoT6TDhw/nvL50f6WqbFSPhhyO3YPbi5lZURGBdGquopKIiIiviRp+L/GzthNksBcYc84dTMN6zcoxKxERESkpbdRdBqxWKx07dgRg06ZNuN3F2y9o06ZNQPaMqLZt25Z6fpVRi4bh3DuqJX5WU6FxDWsF8+iN7TCb9KkrIiLii4JHP06q25rnuMcDSe4Aat/97wrISkREREpCM5XKyNixY9m8eTOnTp3i+++/Z+jQoV61O3XqFKtWrQKynybn5+dXlmlWKl1b1qRt4+ps3v87sWdS8QBGgwG324PFYqR900haNAir6DRFRETkCgTVaULQ/e8R+81buOMPYMaFw2PBv1Vv6ve5oaLTExERkWJQUamMjBgxgnfffZfjx4/zj3/8g44dOxIREVFoG7fbzbRp03A6nZhMJu655+rbT8DfZqZ/h7oVnYaIiIiUsXpjHqzoFEREROQKaQ1RGbFarbz00kuYzWYSEhK47bbbOHHiRIHxaWlpPPTQQzlL3+69916io6PLK10RERERERERkWJRUakMde7cmVdeeQWz2UxMTAwjR47kxRdfZOvWrZw5c4Zz586xf/9+Zs+ezdChQ3OWvY0dO5Y///nPFZy9iIiIiIiIiEjBtPytjI0aNYqoqCj+9re/ERMTw7x58wp8olxwcDB/+ctfuOWWW8o5SxERERERERGR4lFRqRx06NCBpUuXsnr1apYvX87evXs5ffo0brebsLAwoqOj6d+/P6NHjyYoKKii0xURERERERERKZKKSvn44YcfSr1Pk8nEkCFDGDJkSKn3LSIiIiIiIiJS3rSnkoiIiIiIiIiIFJuKSiIiIiIiIiIiUmwqKomIiIiIiIiISLFV2T2V0tPTWbZsGevWrePAgQOcPXsWh8NBtWrVqFevHj179mT06NHUr18/T9vmzZuX+Lrjxo3jlVdeyffc9u3bWb58OVu3buX06dOkpqYSFBREo0aN6NmzJ2PHjqVu3bolvraIiIiIiIiISHmpkkWlTz/9lDfffJPz58/nOZeQkEBCQgI7d+7k3Xff5aabbuLJJ5/EYrGUWT7x8fE888wzrF+/Ps+55ORkdu7cyc6dO5k1axaTJk3i0Ucfxc/Pr8zyERERERERERG5UlWqqOTxeJg2bRqLFi0CIDQ0lBtuuIE+ffpQt25d/P39SUxMZMuWLfzvf//j8OHDzJ8/n9jYWGbPno3BYABg586d+fY/e/ZsZs+eDcC3335L7dq188RcXpzav38/9913HwkJCQAMGDCAMWPG0KpVKwIDA4mPj2fPnj3MmzePmJgYPv74Y3bu3MmcOXMICwsrtY+NiIiIiIiIiEhpqlJFpXfeeSenoNSvXz/+9a9/ERISkismLCyMJk2acNNNN/HKK68wd+5c1q5dy2effcakSZMACAwMzLf/SwtGfn5+BcZddO7cOaZMmUJCQgLVqlXjtddeo1evXrliwsPDadWqFTfffDOvv/467733Hnv37uXhhx/m448/xmjUtlciIiIiIiIiUvlUmaLS8ePHeffddwHo2LEjb7/9NmZzwbdnMpmYNm0ae/fuZdeuXbz33nvcfPPNObOVSsOLL77I6dOnsVgszJ49m3bt2hUYazAYeOyxxwB477332Lp1K59//jk33XRTqeUjUpV4PB5ccb/gOLweT1oSBr9gLE17YqzVBOevP+GM3QtuF87QemxzNWfX70Y8HmgSFUrfdnUID/ljienx31NYszuO3xPT8bOa6Ni8Bl1b1sBiNhU7L3dqIo4Da3DG7sWTnozHaMJoCwKjCUxmjEHhWJr1whTVqlS/3wB4nFk4Y7biiNkGjkyMobWxtOyHKaJhnliny82OQwlsPXCa9EwnkdX86XNtHRrWDmb7wTNsPXCGDLuTeiFOBgTFEJJ2HAwGTLWjMTfrxYWYvZzbtxFnRhrnjdXIrN+Ndt27EhJgLdV7gv8b69i9OA5vwJNxHvxDORnUhvVxNuqm/Mw1xBIWaCG4fjMSanZn3eEM4s6mYjGbaN80gu6tamEwwJYDp9lxKAF7lovaEYH0a1cHm9XE2l2nOPb7BUwmI20bVadnm9oE+OX998OdcQHHwbW4Th0EjxtTrWZYWvTDGFj0rNL0TAfrdp/ip/2/k5xqx2I20ahOCEM716dJ3dAr/hhl2J1s3BvPz0cScbrc1K8ZTL/2UdQKDyiy7YnTKazdfYoLZ36nrWc/ja1nCQnyw1K3FZboPhj9ggtt7/G4cR7dSdaeZbgvnMFgMGCo3gBbh9GYaze74nsTERERkcrL4PF4PBWdRGl49tlnWbBgASaTiSVLltC4cWOv2q1Zs4b77ruPoKAgPv/880LbzZw5k7feeguA1atXF7qp9okTJ7juuutwuVzccccdTJs2zat87HY7o0aN4vjx40RFRbFq1apiz1ZKTEzF7S79YY2MDCYhIaXU+5XyUZXGz+PMIuP7t3DF/pz3pMEIHneuQ24PfJPeiTX2lgCYjAbuHBZNj9a1mP/9YX7cGZenm4hQPx67qR01w4r+pfwix6H1ZK79CHAXGWuq2xr/IQ9hMNuKjPVm7NznT5O+7N94UhLynLO0HICt5205RaykFDuvLdjNqbNpeWL9rCYys1wAdLTGMCnwJ8yG3PfjAfIrh21zNKH6kMlc27RGkffkLU9WBhkrZ+A6dSDPOZfHgMnwx/e6pent+D6zbZ644AALRoOB82lZXl0z0M/Mnydem6vY4zy+m4zV74Dzsj6MJvz6/glL0x4F9ncmJYsX3t9Eht2V7/lurWpyz4iWGI0lKzIeOXWe/yz8mdQMR67jBmBCv8YM79agwLYLfviVFVtj6Wb9lRsCN+f6eAJg8cN/0AOY67XJt73Hnkb6t//CffZYvudNjbrgP+B+DD4867Yqfe+8Gmn8fJvGz3dp7HxbaY9fZGThf6AS3+a7P+Vdwul0smzZMgC6du3qdUEJoFevXsydO5fNmzcXq11Rli1bhsuV/QvEzTff7HU7m83GhAkTAIiLiytwfyeRq1nmhrn5F5QgT0EJwGiAcYHbaW2JBcDl9vDRsoN8sjL/ghLA2fOZvPH5HpyuogtEAM74Q2Su+xBvCkoArpP7yFw/16vYonjcTtK/ez3fghKA45cfcPz8XXasx8N/vtiTb0EJyCko1Ted5ZbAjXkKSpB/QQmgs+U3flv+CfGJ+fddEpnrPsy3oATkKoBssjfJt6AEkJLu8LqgBJCW6eTNhXty2riSTpGx6u28BSUAt4vMNe/jOv1bvn0lp9r5eyEFJYDN+0/z1foYr/O7VEp6Fm9+vidPQQmyi39frDnC9oNn8m27esdJVmyNpbH5d27Mr6AE4Mgk4/uZuC/k30fGD7MLLCgBuGK2krV9kTe3IiIiIiI+qEoUlfbt20dKSnYltV+/fsVqazab6dq1a6k//W379u0AREREcM011xSr7cCBA3Neb968uVTzEvF17vRknL9uKlHbAX77/+jH42H9z/GFxp9JymDn4fwLNZdz/Lwcijnx0/nbZtxpScVqk28/R3fiuXC60JisvSvxuF38ciyJE6dTi+yzv98v+RcZitDTcoAftx0rdrv8uC+cwXl0u1exP2S0KpVrXpRud7Jud3bB0bHve3DlLdrk8LjJ2rsi31NrdsWRXkhB6aIfdsZhzyo67nLr9pwiLdNZaMx3W07kOeb2eFixNfv4AL9fMBY21s4ssvavznPYdS6u4OLuJbL2r8LjtBcZJyIiIiK+p0oUlX799dec182aVY79G2Jisv/q3LRp02K3bdiwYc4ylaNHj5ZqXiK+znl8N3iK/8s3QGPLGQINmTnvHV7MQtr169kiYzxuF84Te4qfkMeVfT9XyHms6BmNnvRkXGdi2Pmrd0Wy1tbYEuUSaMwiOWZfidpeznl8l1eFut9doZxxX/m+RJfbeTh77L35+DqP7SK/1eTefP5A9p5IB04Uv8DoTf9H4y+QnJq7qBN7OpWz5zMx4aKlJf/ZepfK72PgPLbDuyQdmQXONhMRERER31YlNupOSvrjB/GIiIgC4+x2O05nwX/RtVgsWK2ls8lscnIyQJ6nz3nDbDYTGhpKcnJyTj8i8n8KmzHiBYvBlb0uyEtZDi8KWG5nvsvuvJLfkqricnnZh9OOw1H05uMGPJgpWeGuWPkUweP0bqwdnuJvqO6NLGf2x8Djzf1c/Bww5M4ly+n954VXn2t52njX/+V9X7w3M+7CZyldlN9Mo2J8LXpK4/NcRERERCqdKlFUcru9+6H68ccfZ8WK/JcoAEycOJGXXnqpVHKy27N/AC9pkaqwJ9eJXM2MYVElbpvqtnHB7V+sNlGRgUXGGMw2DMEReFK8m5VyKWN4ye8np4+wKChqNo3BgLFaHepEFL30zYOBM+5QapnOlygfQ2idErW7nMnLsa5uTMGCE0cp/5MWFZE99sawKNwF7Jl0kTG0FgZj3uJWVEQgp8+lF+t6xcoxMpCTCYWPaYDNTFhw7g3ha4YHYDIasLstJLoCqW4qfB8sY3jeB1MU52vxSr5uRURERKTyqhLL3y6dDXT2bPF/qSsLF3O6cOFCidqfP5/9y1xoaOkv6RDxZaY6LTCE1ixR2y32Jrgv+bZXp3rhT3YzGKDPtd4VSCwt+hU7H0NIDUxRV74XkCW6b3ayhTDVuxZjUDi92tbGYi76W/9PmSVbSnzYUYt2HUtnfyNT/WsxBIYXGRdgdNDeeqxUrnmpfu2zCyHWFv2LjLUUENOvnXefP03rhhIVGeR9csXov0ebWljMuQteIQFWOjaPBGCTveixzu/z23xNR/ArOmdjzaZeFwhFRERExLdUiaLSpU9ti40teB+QGTNmcOjQoTz/RUWV/g+7F3O6uLdSccTExOBwZC8raNSoUanmJeLrDAYDfr3vAlPxNtePd1bj+8zWOe8bR4UwZWxrQgILnk04vk8jIkK9m9lkbT0YY41ifL2aLPj1uStn/7QrYQyOwNp5YoHnDf4h+HXPfgplkL+FmwcWvdfbBnszfnMUr3iX5rayL2IoXVuUrOh3OYPRiF+fO8FY9AykkQG7CDcWPQvLW73a1KZlw+yClrlJN0z1ry0w1lSrGZaW+ReVWjeqzoBO9Qq9lr/NzK1Dmpcoz+b1w+hbSGGpVngAo3vm/7CI6/s1ISzYxtrMaI45C146bm7YEfM1nfIcN5gs2V+LhX0Om2349bq94PMiIiIi4tOqRFGpXbt2+Ptn/+K3atWqCs4mW/fu3YHsIteJE3mfvFOYTZv+eLJVly5dSjUvkarAXCeagFFPYarbmksfcG+s2RRLi365Zrc4jVa2uqKZkTKUDI+NQD8zQzrX4//d2J6oyCCm3daRLi1qYDL+0U9URCD3jmzJiO4Nvc7JYLYRMOIJLG2GgsWvsEhMUa0IGPUk5jotinHXhbO1G4Ff/8m5lxkZTZgbdSFgzNMYL5nd1a99FA+Ma0ODmsF/hBoMtG8awU0DmlC/RhAuTMxKGcgPma2wG/64H4N/CIYGHThvicw55vIY2O9qyM9N7uGWiX0xGq+8UHaRuV5b/Ec+gemyj1WcMYqfMpuS/H/LGUONGTwc9gNda6RjMf1x/Zph/tw+tDl/GtGC2pfMTDObDHRsHkm3ljWxWf+YxVM9xMYN/Ztw1/DoP+7ZaMJ/yENYO4zB4H/JPnm2QCxtr8N/+GMYzAUXJ/98Y3uu79+YIP/cxTED0LZxdabd1pF6NYo/S+mi24c256aBTYkI/WOcbBYTfa6tw1O3diDIP/8CbPVQP6bd2pEOreoyO20oazJbkO7+I9YQUA1rp3H4DZqKwZD/jwuWazriP/xxDNVq5zlnqh1NwLhnMVUvvKgmIiIiIr7L4MnvcTU+6K9//Stff/01FouF7777jnr1vP8hdsCAAcTFxRW5p9LMmTN56623AFi9ejV16+bdY+Ki2NhYhgwZgtvt5tZbb+WZZ57xKheXy8WoUaM4cuQIderUYdWqVZhMxduENjExFbe79Ic1MjKYhISUUu9XykdVHT936jk86ckY/IIxhmQXOjxuN+6kOHA7MYbWwmWyEZeQvWdM7eoBWC15v6ZS0rM4ez4Tm8VEnRLsbXMpj9OOOzkeT2YaWKwYbUFgMuPJSMEQUA1jUNFLui5V3LFzJZ+CrEwMIZEY/YILjT19Lp10u5PwED9CL5m19fu5dNIznUSE+hFsA3fyKcCAMSwKgym7OJJ5No6zCedwB1SnTt1amE1l+3cKd2oinvTzGAJCMQZV52xyBhdSM6nmOktogAVjtdoYLDbSMh2cScrAYjYSFRGYazbYqbNp2B0uIqv55xRbMuxOfj+XjtmUHV9YUczjcmZ/buHBWK1OocWkiy6On9vtIe5sGqeT0gnys1A7IjDXx/xKuT0e4hLScLrc1AoPwN/m/R5TqRkOEpIzsBpc2XtpGQwYw6MweDFLLOf6KQm4zhwDswVT5DUYA6rG8u2q+r3zaqHx820aP9+lsfNtpT1+kZGF/zwqvq3K7AY9efJkvv32WxwOB48//jiffPKJV8UYj8dT6BPhSqpevXqMHj2ar7/+ms8++4whQ4bQtWvXItu9++67HDlyBIB77rmn2AUlkauNMSgcLivSGIzGXLMjzECDWoX/YxYcYCU4oHR+wTeYbZgiGuZzkci8x8qAqZr3G2XXDM9/X6lalx3P7378IqKoG1F+e+UYg6pDUPWc9xHV/Imo5g+E5YoL9LNwTe38Z+fkVzD0t5m5prZ3T+o0mMyYIhp4n/QljEYD9WoEXdGspEL7NxhK3HeQv+WSGU1hhcYWeP3gSIzl9DkuIiIiIpVDlVj+Btl7GD388MMA7Nq1i7vvvpvTp08X2ubEiRPcd999RcaV1BNPPEHNmjVxuVxMmTKFdevWFRjrdruZNWtWzkyoTp06cfPNN5dJXiIiIiIiIiIiV6rKzFSC7NlKSUlJfPjhh2zevJnhw4czbNgwhgwZQoMGDQgNDSUxMZH9+/ezatUqVq1ahcvlArJnFo0bN65U86levTpz5szh7rvv5uzZs9x7770MGjSIcePG0aJFC4KCgkhMTGT79u189tln/PLLLwC0bNmSmTNnYjRWmZqfiIiIiIiIiFQxVaqoBNl7K3Xs2JFXXnmF2NhYFi5cyMKFCwuMj4iI4JZbbuHuu+/Gz6+wzXVLpnnz5ixatIhnnnmGtWvX5hSz8mM2m7nxxht57LHHCAy8sj1dRERERERERETKUpUrKgEMGjSI/v37s2bNGlavXs3evXuJi4sjMzOTkJAQIiMjad++Pd27d2fgwIFYraW3UWp+atasyXvvvcfu3bv55ptv2LFjBydPniQzM5Pg4GAaNWpEz549GTduHFFR5bc/iYiIiIiIiIhISVWZp7/JH/T0N8mPxs93aex8m8bPt2n8fJvGz7dp/HyXxs636elvUhzatEdERERERERERIpNRSURERERERERESm2Ct9TacCAAcTFxRW73fTp0xk/fnye45s2bWLZsmVs376dhIQE7HY74eHh1K9fn169ejF27Fhq1qxZ4nwXLVrEU089BcDcuXPp2rVrifu6yOl0csMNN7B//37Wrl1LrVq1rrhPEREREREREZGyVOFFpdKSkpLCX/7yF9avX5/n3O+//87vv//O1q1bmTVrFo888gh33HFHBWSZv9dee439+/dXdBoiIiIiIiIiIl6rNEWljh07MmfOHK/jbTZbzmuPx8PUqVPZunUrNpuN2267jcGDB1OvXj0sFguJiYls376dOXPmcPz4cV5++WWsVis333xzWdxKscyYMYMPP/ywotMQERERERERESmWSlNUMplMBAYGlqjtqlWr2Lp1KwDvvvsuPXv2zHU+JCSEa665hiFDhjBhwgRiY2N5/fXXGTVqFEFBQVece0mkpqYybdo0VqxYUSHXFxERERERERG5ElVio+4ffvgBgJYtW+YpKF0qNDSUJ598EoALFy6wYcOGcsnvUm63m4ULF3LdddflFJRatWpV7nmIiIiIiIiIiFyJSjNT6UokJCQAYLfbi4zt1q0bzZs3JzQ0FLO5/G//0KFDPP300wCEhYXx3HPPkZGRkbP5t+TlyUrHEbMNT/p5DAGhWBp1xmANqOi0RERERERERK5qVaKoVLduXQCOHDnC119/zdixYwuMDQoKYvHixeWUWf6sVis33ngjU6dOJTw8nEWLFlVoPpWZfedisnZ/C84/Cob2nz7F2m4Etg6jKzAzERERERERkatblVj+Nm7cuJzXf/3rX7n99tv5/PPPOXXqVAVmlb+6deuyZs0ann76acLDwys6nUrNvnMxWdsX5SooAeC0k7V9EfadFVscFBEREREREbmaVZqZSi6Xi7S0NK9iLRYLVqs15/21117Ln//8Z/7zn/8AsGXLFrZs2QJAVFQUnTt3pmvXrvTq1YsaNWqUfvLFEBwcXKHX9xWerPTsGUqFyNr9LdbWgzFY/cspKxERERERERG5qNIUlXbs2EGHDh28ih03bhyvvPJKrmNTp06lWbNmTJ8+nZMnT+Ycj4uLIy4ujq+//hqDwUC3bt147LHHaNOmTanmL6XLEbMt7wylyzntOGO2YYnuUz5JiYiIiIiIiEiOSlNUKg2DBg1iwIABbNu2jdWrV7Np0yZ+/fVXPB4PAB6Ph02bNnHDDTfw6KOPcu+991ZwxlIQT/p5r+Lc6cllm4iIiIiIiIhUCj///DPLli1jx44dHD9+nLS0NPz9/alduzbt27dn9OjRdOrUKd+2M2fO5K233gJgwYIFtGvXrhwzr7oqTVGpS5cuzJs374r7MRqNdO3ala5duwKQlJTE9u3b2bBhAytXruTcuXO43W7+/e9/U79+fYYOHQpAVlYWDocj3z5NJhN+fn5XnJt4zxAQ6lWcMaBa2SYiIiIiIiIiFSomJoa///3vbNq0Kc+5lJQUUlJSOHz4MAsWLKBPnz689NJLFb71zdWi0hSVykpYWBiDBw9m8ODBPPXUU8yaNYt3330XgLfffjunqPTss8/y1Vdf5dtHaRW8xHuWRp2x//Rp4UvgzDbMjTqXX1IiIiIiIiJSrn788Uf+8pe/kJGRAUCbNm0YMWIE0dHRBAUFceHCBfbs2cPChQs5deoU69at48Ybb2TevHk5T4qXsuPzRaU9e/bwww8/kJiYyPPPP4/ZXPAt+fn58cgjjxAbG8vSpUs5fPgwmZmZmoVUCRmsAVjbjch++lsBrO1GaJNuERERERGRKmrnzp089NBDOBwOLBYLL730EmPGjMkT17NnT+666y7+9re/8e2333Lq1CkefPBBvvjii0JrBHLljKXdYVZWFseOHSvtbgu0b98+Zs2axcKFCzlw4IBXbTp3zp7d4vF4sNuzZ8K88sorHDp0KN//NEupYtg6jMbaaTyYbblPmG1YO43H1mF0xSQmIiIiIiIiZcput/PEE0/gcDgwm8385z//ybegdJG/vz+vvvoqbdu2BeDAgQMsWLCgvNK9ahWrqNSiRQvefvvtQmPeeustrr/++itKqjg6duyY8/rTTz/1qs3x48cBiIyMJDTUu717pGLYOowm6NY38etzN9ZO4/HrczdBt76pgpKIiIiIiEgVtnDhQmJjYwEYPXo0AwcOLLKN2Wzmr3/9a877+fPnl1l+kq3QeWD79u3j9OnTOe89Hg8xMTGsXr0633iHw8GaNWtwOp2lm2UhoqOj6dy5M9u2bWPRokU0a9aMO++8E4PBkG/8pdXKm266qdzylJIzWP2xRPep6DRERERERESknFw6y2jKlClet+vUqRM33XQT9evXp1OnTng8ngLrA5dLTU3liy++YMOGDRw+fJjz58/j8XgIDQ2lZcuWDB48mDFjxmCxWPJtf/r0aT755BM2bNjA0aNHcTgcVKtWjebNmzNgwAAmTJhQ4PY7V9K2IhVaVDp//jwPPPBAzgAYDAaWLVvGsmXLCmzj8XgYPnx4sRNxuVykpaV5HX/pE9leffVVJk2aRHx8PK+88grfffcdEyZMoGPHjlSvXp2srCyOHz/OqlWrWLBgAZmZmbRu3Zq777672Hleas2aNZw4caLQGIvFwtixY6/oOiIiIiIiIiJXi/j4eA4fPgxAkyZNqF+/frHav/DCC8W+5vr163nsscc4f/58nnNnzpzhzJkzrFmzhs8//5wPP/yQoKCgXDGbNm3iwQcfJDU1NdfxhIQEEhIS2LBhAx988AEffPAB11xzTam1rWiFFpV69uzJs88+y7lz5/B4PLz99tt07tyZrl275htvsVioWbNmiYpKO3bsoEOHDl7HR0dH88033wBQp04d5s6dy9/+9je2bt3Knj172LNnT4Ft+/fvz8svv0xAQECx87zUhx9+WGRMcHCwikoiIiIiIiIiXvrll19yXl+65U1ZiYmJYcqUKTgcDvz8/Ljxxhvp0aMHYWFhnD17lj179jBv3jzS09PZs2cPs2fP5rHHHstpf+HCBR555BFSU1MJDw/n3nvvpU2bNthsNk6dOsWXX37JunXriIuL47HHHuPLL7/MmbxzJW0rgyK3QZ80aVLO661btzJhwoRKWSSpX78+8+bNY+PGjfz444/s2LGDhIQEkpOT8fPzo0aNGnTs2JHhw4fTvXv3ik5XRERERERERPIRFxeX87pOnTplfr133nkHh8MBwGuvvcagQYNynR84cCDDhg1j4sSJOJ1Oli9fnquotHr1apKTk4HsfaYvLYS1bduW6667jj//+c8sX76c/fv3s3//flq3bn3FbSuDYj1bryyegvbDDz+Uan89e/akZ8+epdrnpcaPH8/48eMrfZ8iIiIiIiIivujSrXHCwsLK/HpJSUlUr16dWrVq5SkoXdSiRQuaNGnCwYMHc+09DdnL1C5q2LBhvu3vv/9+wsLCqFevXq4Hhl1J28qg0KLS9OnT6d27N7169cp57w2DwcCTTz555dmJiIiIiIiIyFXFZDLlvM7Kyirz633wwQcAuN3uQuMiIiLyzalRo0Y5rx988EGeeuop2rZtmyumRYsWPP/883n6vJK2lUGhRaWPP/6Y4ODgnKLSxx9/7FWnKiqJiIiIiIiISElcOhvn4tKw8mA0GgGw2+2cPHmSkydPcvToUQ4dOsTOnTs5duwYkP2Askv169eP5s2b58Rdf/311KhRg549e9K9e3d69uyZU5C63JW0rQwKLSrNnTuXqKioXO9FRERERERERMrKpU97u3ypWVlJTk7m448/ZsWKFRw9ejTfWUtGozHf42azmTlz5vD000+zbt06IPuJcV999RVfffUVBoOBtm3bMmbMGK6//nqsVmuptK0MCi0qdenSpdD3lZXD4eDbb7/lhx9+YN++fSQmJmI0GgkPDyc6Opq+ffsyevRo/Pz8Cu1n06ZNLFu2jO3bt5OQkIDdbic8PJz69evTq1cvxo4dS82aNb3Oa+3ataxatYodO3Zw9uxZ0tPTCQkJoUmTJvTp04dx48ZRvXr1K719EREREREREZ/Vpk0bTCYTLpeLrVu3Frv9kiVLOHr0KF27dqV9+/ZFFmL27dvH5MmTSUxMzDnm5+dHo0aNaNy4Ma1bt6Zbt2688cYbrFmzJt8+atasyZw5czh8+DArVqxgzZo1/PLLL7jdbjweT85T6hcsWMB///tfwsPDS6VtRTN4Lp+35QWPx8P27ds5ePAg6enphIaG0qpVK9q0aVMWORbLwYMHeeSRRzh69GihcbVr12b69On5PgkuJSWFv/zlL6xfv77QPgICAnjkkUe44447Co07dOgQzzzzDHv27Ck0zt/fn/vuu4/JkyfnWkNaXImJqbjdxR7WIkVGBpOQkFLq/Ur50Pj5Lo2db9P4+TaNn2/T+Pk2jZ/v0tj5ttIev8jI4BK1u+2223IKSqtWraJevXpet73pppvYtWsXAP/973/p3r07M2fO5K233gJgwYIFtGvXDshe6jZs2LCcJ87ddtttTJgwgWbNmuX5vfzSnA4dOlRkHufPn2fLli2sW7eO5cuXk5KS/XGdMGECL7/8cpm1LU/FevobZM+2eeGFF4iPj8+1jtBgMNC0aVNeeeUVWrZsWapJeuv06dPcc889JCQkUKNGDSZPnkzXrl2JjIwEID4+njVr1vD+++8THx/P1KlTmTdvXq7H8Xk8HqZOncrWrVux2WzcdtttDB48mHr16mGxWEhMTGT79u3MmTOH48eP8/LLL2O1Wrn55pvzzWnDhg08/PDDpKWlYTKZGDlyJMOHD6dZs2b4+flx8uRJtm7dyvz584mPj+fNN99k165dzJw5E5vNVi4fNxEREREREZHKZNy4cTkFnHnz5jFt2jSv2u3bty+noBQZGVnkiqsff/wxp6A0fvx4nn766QJjT506le/xrKwsjh8/jt1uz1VfCA0NZciQIQwZMoQpU6YwduxYLly4kGu205W0rQyKVVTaunUrU6dOxWq1csMNN9C2bVsCAwM5c+YMu3btYsWKFdx+++3873//o0mTJmWVc4HmzJlDQkIC4eHhfPHFF3mWpoWFhdGyZUt69erFpEmTSE9P51//+leuDchXrVqV84n77rvv0rNnz1x9hISEcM011zBkyBAmTJhAbGwsr7/+OqNGjSIoKChXbExMTE5BKSoqihkzZuT6JAEIDw+nbdu23H777Tz99NN88803rF27lmeffZZ//vOfpfnhEREREREREfEJo0aN4u233+bkyZN88sknDBkyhE6dOhXaxm6389xzz+W8v+eee4pcBXTixImc15f/vn6pnTt3cvLkyZz3TqcTszm7pDJixAhOnDhBnTp1+PHHH/NtHxUVRZMmTdi5cyd2uz3n+JW0rQyMxQl+6623sFqtfPbZZ7zwwgtMmDCB6667jttvv5033niDuXPnYrfbee2118oq30JdHIDRo0cXutdR27Ztc2YWbd68mXPnzuWc++GHHwBo2bJlnoLSpUJDQ3OecHfhwgU2bNiQJ2batGmkpaURGhrKxx9/XOgnqNVq5dVXX2XkyJEAfP3110Uuv6tq3KnnyNrzHfYtn5O1fxWezNSKTumKuTMukLXv++x7+nkF7vTk/OOSf8e+awn2LZ/jOLgOj6NyfaMoT+4LCdh3f5v9MfvlRzxZGRWdUoVxpyWRtec7En+YR9a+qvE1ISIiIiLiDYvFwosvvojRaMTpdHLfffexfPnyAuPPnTvHlClT2LdvH5C9L9OkSZOKvE5YWFjO64sbZV/u2LFjPPHEE7mOZWVl5bzu168fkD2T6aOPPsq3jyNHjvDLL7/k5FYabSuDYs1U2rt3L9dddx3R0dH5nu/UqRNDhw4tsLpW1hISEgC8qtwNGDCAbdu2ERYWRmpqas5GV8Xpo1u3bjRv3pzQ0NCcCuVFW7ZsyZly98ADD3i9/vNvf/sb69ev5/z588yaNYvevXt71c6Xedwu7D99guPAGvD8sZO+ffMCrB1GY2s/quKSKyGPx0PWti/J+nk5uJ05x+1bP8fSahC2bjdiMBjxODLJXPM+zqM7gEv2wdr8GX7dJ2FpXvXH/yKPy0Hm+v/i/PUnuGRprX3z/7B1noC1zZAKzK58ZX9NfPp/XxMuLn43sm9ZgLX9KGwdRldkeiIiIiIi5aJ79+48//zzPPfcc6SmpvLnP/+Za6+9lhEjRtCiRQv8/Pw4e/YsW7ZsYdGiRVy4cAGAhg0bMnPmTK+elNavXz/8/f3JyMhgzZo1TJ06lfHjxxMZGcnZs2fZsGEDX3/9Nenp6bnapaSkEBAQAMCf/vQnvvrqK1JSUvjnP//Jzp07GTZsGHXq1CElJYW9e/cyd+5cMjMzMRqNTJkyJaefK2lbGRSrqOTv709gYGChMREREXkKLOWlbt26HDlyhMWLFzNp0iSaNWtWYGz37t35+uuv8+0DsiuBX3/9NWPHji2wj6CgIBYvXpzvuaVLlwLZM5AmTJjg9T2Eh4dz3XXXsWDBArZv3058fDy1a9f2ur0vsm+cl/3L8+VcDrK2fYnBZMHa9rpyz+tKZO38hqzdS/OecLtw7F0BBgN+3W4iY9XbuGL35tNBBplrPwSLH5ZGncs+4Uogc80HOI9sznvCace+6VOw2LBG9y3/xCqA/adPcPzyQ94TLgdZ2xdhMJmxXju8/BMTERERESlnN954I7Vr1+b5558nLi4u50loBRk6dCjPP/+8109Ii4yM5Pnnn2fatGm4XC5Wr17N6tWr88Rde+21dOvWjdmzZwPw22+/5ayQqlWrFjNnzuThhx/mwoULrFy5kpUrV+bpw9/fn+eee46uXbvmHLuStpVBsZa/jRw5kqVLlxIfH5/v+aSkJJYtW8bQoUNLJbniGjduHABpaWmMHz+exx57jJUrV+ZUK4vTB8Bf//pXbr/9dj7//PMCN+QqyPbt2wFo0aJFnr2WijJw4MCc11u2bClWW1/jTjmL4+DaQmPsu5bgcWYVGlOZeLLSydrzXaExjn2rcBzflX9B6Y+eyNrxVekmV0m5zsXlX1C6RNaOr/G4XeWUUcVxpybmX2S9hH3XUjzOq3eJpIiIiIhcXfr06cPy5ct57bXXGDlyJI0aNSIwMBCTyURwcDDR0dHceuutLFq0iBkzZnhdULpo7Nix/O9//2PEiBHUrFkTi8WCzWajTp069O/fn9dff51PP/2UiRMn5rT57rvcv/N1796d7777jgceeIB27drlrGiqVq0arVq14v777+e7777LVXMojbYVzeC59BFul7m8Ome323n55ZdxOBzccccdtG/fnoiICC5cuMDevXuZN28eZrOZl19+mY4dO5Z58pdzOp3cf//9efYiMhqNNG/enE6dOtGtWzd69OiRM00tP++88w7/+c9/8hyPioqic+fOdO3alV69elGjRo1827vdblq1aoXb7WbixIm89NJLxbqPEydOMHjwYADuu+8+Hn300WK1T0xMxe0ucFhLrCweDWrftZSsbV8UGec36AGfmbHjOLSezLUfFBlnrNkE9+nfiowLGPc8psiGV5xXZX60q33rQrJ2f1tknP/w/4e5bsF7k1UF9t3LyNr6eZFxfgOnYmlc+JMspHKozF97UjSNn2/T+Pk2jZ/v0tj5ttIev8jI4FLrSyqfQtepPfDAAxgMhlzHLtagZsyYUeC5W2+9lQMHDpRmnl4xm83Mnj2bDz74gNmzZ5Oamr2prdvt5sCBAxw4cIB58+Zhs9kYMWIEf/nLX/ItDE2dOpVmzZoxffr0XLu7x8XFERcXx9dff43BYKBbt2489thjeTbKunDhAm539t5AISEhxb6P6tWr57xOTk4udntf4sn07puVt3GVgTvD23tK8zLO+5l2vsrj9cfMdz4PSsrb8b4aPi9ERERERKRyK3ZRqbIzmUxMnjyZ2267jTVr1rBmzRq2bNmSa8me3W5n0aJFrFy5krfeeovu3bvn6WfQoEE5m3mvXr2aTZs28euvv+YUzjweD5s2beKGG27g0Ucf5d57783V/0XebAx2uYrak6oiGAOreRlXvOmLFcnbezIEhOI5n/9S0lxxgWFFxvg6b+/R4EOfByVl1MdCRERERER8RKHVi4ceeijX+xUrVtCuXbuczagqM39/f4YNG8awYcMAiI2NZcuWLaxbt441a9Zgt9tJTU1l6tSpLF26lKioqDx9GI1GunbtmrMRVlJSEtu3b2fDhg2sXLmSc+fO4Xa7+fe//039+vVz9pIKDv5jel9x9nO66NLZSaGhocVu70vMTXpg3/oFFLJXjiGgGqZ6leuxiYUxX9MRNgZAVnohQTZsncaRsWR6oX0ZI6/BFO7dkwN9maVZT7J2Lc711LfLGUJqYqpV8Ob7VYW5SXfsWxbmemrg5Qz+IZjrty3HrERERERERPIq1kbdzz33HM8991xZ5VKm6tWrx8SJE5kxYwarVq2if//+AKSnp/PRRx951UdYWBiDBw/mhRde4Mcff8z1KL+3334753VAQAB16tQBICYmpti5Hj58OOd1o0aNit3elxgDQrG2HVZojK3LRAxGUzlldOUMZhu2TuMLjbF2GIW5dnPMTfLOkvujIxO2zhMLPl+FGENqYGk5oJAIA7au1/vczMmSMPqHYG1X+JPdbJ0nYjBePTMaRURERESkcipWUclut1faIseyZct49dVXeffdd4uMrVGjBjNmzMiZnfTzzz8DsGfPHt544w2efvppnM6CZwkA+Pn58cgjjzBy5EgguxCUmZmZc/7ikrrdu3eTlubd3jkXbdq0Ked1ly5VfyNeW5eJWDuNB4t/ruMG/xD8+v4JS7NeFZRZyVlbD8LW8zYMtsue/GcNwNbtJmztsj9v/Pr9CUurQWCy5AozBEfgP/RhzHVblVfKFc7W4xas7UaC2ZbruCEwDL+BU7Bc06mCMit/tk7jsXaekP/XRJ+7sUT3qaDMRERERERE/lCsP3VPmDCBxYsXM27cOJo2bVpWOZXI8uXLWbFiBcHBwdx7771F7ktktVpp164dcXFxOcWgffv2MWvWLABuvPHGPBtw56dz584sXboUj8eD3W7Hz88PyH4k4ZdffklmZiYLFizg7rvv9uo+0tLS+PLLLwHo0KFDvsvyqiJbh9FY2wzBeXwXnsxUDEHhmOtf69OzMaytBmJp3hvniT140pOzlyw1aI/B/Mc+WwajGb+et2LrODb73h2ZGENrYarbCoOhWDVfn2cwGLMLjO2G4zy2C09WOsbgSEz12vjUTLXSYms/Cmvr7K+JQHMWaZ7A7K8Jk+9+TYiIiIiISNVSrN9OLj7JbMyYMdSvX5+6devmFFEuZTAYmDlzZulk6KWOHTuyYsUKUlJSWLJkCePGjSuyzfHjxwFyCmQdO3bMOffpp58yfXrh+91c2kdkZGSu/Y+6dOlC586d2bZtGzNnzqRv3740bty4yP5efPHFnD2V7r///iLjqxKDxQ9LYcvBfJDBbMXSqHPRcX5BWJr3LoeMKj+DNQBLs54VnUalYLDYsDTpRmhkMFl6LK+IiIiIiFQyxSoqvfPOOzmvjx07xrFjx/KNq4h9T8aMGcPbb7/N+fPn+fvf/06dOnVyNtjOz8KFC9m3bx8AN910EwDR0dE5haBFixbRrFkz7rzzzgLv58CBAyxYsCBXH5d64YUXuP7660lLS+OOO+7g3XffLXD2U1ZWFtOnT2fRokUAjBw5kr59+3r/ARARERERERERKUcGj6eQxy1dJi4uzuuOK2LZ1vr165kyZQoOhwODwcDQoUMZMWIE0dHRhIaGkpqayoEDB1i8eDErV67E4/Fw00038cILL+T0cerUKSZNmkR8fPaj3q+99lomTJhAx44dqV69OllZWRw/fpxVq1axYMECMjMzad26NfPmzSMgICBPTps2bWLq1Kmkp6djMpkYPXo0I0aMoGnTpthsNhISEti0aRPz58/nxIkTAPTs2ZN33nkn31lg3khMTMXt9npYvRYZGUyCZkv4LI2f79LY+TaNn2/T+Pk2jZ9v0/j5Lo2dbyvt8YuMDC46SHxWsYpKvmDDhg08//zzxMbGFhpnNpu58847efTRRzGZcu/XcuLECf72t7+xdevWIq/Xv39/Xn75ZcLDwwuMOXLkCNOmTWP37t2F9mWz2bj33nu5//77sVgshcYWRkUlyY/Gz3dp7Hybxs+3afx8m8bPt2n8fJfGzrepqCTFUayi0i+//MKqVauIjY0lKSmJ8PBw6tSpw6BBg2jdunVZ5lksWVlZLF++nPXr17N//37OnTtHamoqwcHB1K5dm169ejFmzJgi9zjauHEjP/74Izt27CAhIYHk5GT8/PyoUaMGHTt2ZPjw4TlPefPGxo0bWbp0Kbt37yY+Ph6Hw0FoaChNmzalT58+jB07lurVq1/p7auoJPnS+PkujZ1v0/j5No2fb9P4+TaNn+/S2Pk2FZWkOLwqKh05coSnnnqKvXv3AnB5E4PBQMuWLfnnP/9JkyZNyiZT8ZqKSpIfjZ/v0tj5No2fb9P4+TaNn2/T+PkujZ1vU1FJiqPIjbr37NnDHXfcQWZmJs2bN2fw4ME0atSIatWqkZ6ezpEjR1i9ejU///wzEydO5P3336dTp07lkbuIiIiIiIiIiFSQQotKqampPPjgg3g8Hl599VVGjx6dJ2bQoEHcd999rFy5kr/+9a88+uijLF26lJCQkDJLWkREREREREREKpaxsJNffPEFCQkJTJ8+Pd+C0qWGDBnCP//5T86cOcOiRYtKNUkREREREREREalcCp2p9N133xEdHc3w4cO96mzIkCG0atWK7777jjvvvLM08vPKbbfdxtatW4mKiuKHH37wqs2AAQOIi4ujS5cuzJs3L8/x4po+fTrjx48v8Lzdbmfp0qWsXbs2Z/Nwp9NJZGQkLVq0YPDgwQwfPhyr1Vrsa4uIiIiIiIiIlLdCi0onTpxg2LBhxeqwU6dOfPPNN1eUVFWzcuVKXn75ZeLj4/Oci4uLIy4ujlWrVvH666/z7LPPMmjQoArIUkRERERERETEe4UWlTIyMggICChWh1arFYfDcUVJVQYdO3Zkzpw5XsfbbLZ8j8+aNYs333wTj8dDUFAQN998M/3796d+/fq4XC5iY2NZsWIFX375JadPn+aBBx7goYce4sEHHyytWxERERERERERKXWFFpVq1qzJ4cOHi9XhoUOHiIqKuqKkKgOTyURgYOAV9bFkyRLeeOMNALp168Ybb7xBeHh4rphatWrRuXNn7r33XqZMmcL+/fuZOXMmtWvXZsKECVd0fRERERERERGpOvbv388HH3zA1q1bSU5OJiwsjA4dOnDHHXfQoUOHcs+n0I26u3btyk8//URMTIxXnf3222/89NNP9OjRo1SS82VJSUk8++yzALRp04Y5c+bkKShdqmbNmsyfP58GDRoA2Xs0JSYmlkuu5cmTlU7WwbXYdy4m6+BaPFnpFZ2SiIiIiIiISKW3fPlybrjhBr799lsSEhJwOBycOXOG5cuXc8stt/D++++Xe06FFpXuuOMOPB4Pf/7znzl79myhHcXHx/PAAw9gMBi49dZbSzVJXzR//nzS07MLJi+++KJXG3AHBATw/PPPA5CSksL8+fPLMsVyZ9+5mNT5f8G+7iOyti/Cvu6j7Pc7F1d0aiIiIiIiIiKV1r59+3j88cdxOp106tSJTz/9lE2bNvHZZ5/RtWtX3G43//73v1mzZk255lVoUalx48Y8+uij/Prrr4waNYq33nqLPXv2cOHCBdxuN+np6fzyyy/MmDGDMWPGcPz4cZ577jnq1q1bXvlXWkuXLgWgffv2REdHe92uR48eNGzYEMhePldV2HcuJmv7InDac59w2rMLTCosiYiIiIiIiOTrP//5D1lZWTRt2pQPP/yQjh07Eh4eTocOHfjggw/o3LkzHo+HV199FbfbXW55FbqnEsCf/vQn/Pz8+Oc//8nbb7/N22+/nSfG4/EQHBzMyy+/zPjx48skUV+SkJDAsWPHgOyn4RXXwIED+eCDD4iNjeXUqVPUqVOnlDMsX56sdLJ2f1toTNbub7G2HozB6l9OWYmIiIiIiIhUfkeOHGHdunUATJkyJc+DwiwWC//v//0/brzxRo4cOcLOnTtLVIsoiSKLSgC33HILQ4YM4X//+x+bNm3i6NGjpKSkEBoaSr169Rg0aBBjx44lIiKirPMtVFxcHM2bNy+VvlwuF2lpaV7FWiyWXMvbLt2DqmnTpsW+9jXXXJOrL18vKjlituWdoXQ5px1nzDYs0X3KJykRERERERERH7B+/Xog+4Fiffrk/zvztddeS/Xq1UlMTGT16tWVq6gEEBkZyUMPPcRDDz1UlvlUGjt27PB65/Rx48bxyiuv5Lw/f/58zuuQkJBiX/vS4tylffkqT7p39+BOTy7bRERERERERER8zIEDBwCoV68ewcHB+cYYDAaio6PZuHEj+/fvL7fcvC4q+YI6derk7GVUlJEjR3Lq1KkyySMzMzPn9eXT0rxhMplyXns8nlLJqSIZAkK9ijMGVCvbRERERERERER8TFxcHABRUVGFxtWuXRuAkydPlnlOF1WpopLBYCAwMNDr2MJ06dKFefPmlSiP0NA/iiglmWl0aZtL+/JVlkadsf/0aeFL4Mw2zI06l19SIiIiIiIiUuW43R7W7TrJN+uOcDY5k4hqfozp05g+7etiNBZeB6iskpKSgKJXQl2cxXThwoUyz+miKlVUqiwaNWqU8/rS/ZW8dfjw4Xz78lUGawDWdiOyn/5WAGu7EdqkW0RERERERErM7fYw/eOt7D6cQGaWC4DkVDtvf7GHjT+f4qk7uvhkYcluz56g4efnV2jcxZVSF+PLg7HcrnQVqVevHvXq1QNg48aNxW6/adMmAOrWrVvk9DZfYeswGmun8WC+bDmg2Ya103hsHUZXTGIiIiIiIiJSJazbdTJXQemizCwXuw8nsG53XAVldmUu3SKnstFMpTIyduxYZs6cyY4dO9i3bx+tW7f2qt2uXbvYu3cvkL3vU1Vi6zAaa+vBOGO24U5PxhhQDXOjzpqhJCIiIiIiIlfsm3VH8hSULsrMcvHN2t/o16FuOWd15fz9s39nLmoGkrczmkqTZiqVkVtuuSVnP6SnnnqKjIyMIttkZGTw9NNPAxAYGMitt95apjlWBIPVH0t0H2wdRmOJ7qOCkoiIiIiIiJSKs8mZV3S+srq4V1JKSkqhcRf3UgoLCyvznC5SUamMhIWF8cwzzwDZeyTdddddJCYmFhifmJjIXXfdxW+//QbAk08+SWRkZLnkKiIiIiIiIuLrIqoVPkOnqPOV1TXXXANAfHx8oXG///478MdT4MqDlr8VwOVykZaW5nW8yWTKM8Vs1KhRxMfH89prr7Fr1y6GDh3KLbfcwoABA6hbty4ej4eTJ0/y448/Mn/+fFJTUwGYMmUKN9xwQ6nej4iIiIiIiEhVNqZPY97+Yk++S+D8rCbG9G1SAVlduaZNmwJw/Phx0tPTCQgIyBPj8Xg4cOAAAC1btiy33FRUKsCOHTvo0KGD1/HR0dF88803eY5PnjyZxo0b8/e//53ff/+dWbNmMWvWrHz7iIyMZNq0aQwfPrzEeYuIiIiIiIhcjfq0r8vGn0/l2azbz2qiXbNI+rTzzQdh9e3blxdffBGHw8H69esZOnRonpjdu3dz7tw5AHr37l1uuamoVA4GDhxI7969WbZsGd9//z2//PILZ8+eBbILSS1btmTQoEEMHz4cq9VawdmKiIiIiIiI+B6j0cBTd3Rh3e44vln7G2eTM4mo5seYvk3o0y4Ko9FQ0SmWSP369Wnfvj27du1ixowZ9OrVi8DAwJzzDoeD1157DYBmzZrRvXv3csvN4PF4POV2NSkXiYmpuN2lP6yRkcEkJBS+MZhUXho/36Wx820aP9+m8fNtGj/fpvHzXRo731ba4xcZGVxqfV3N9uzZw4033ojH46FVq1Y88cQTNG/enOPHj/PGG2+wefNmDAYD77zzDgMGDCi3vDRTSURERERERESkErv22mt54YUXeP7559m/fz933HFHnpgnn3yyXAtKoKKSiIiIiIiIiEild+ONN9K6dWs+/PBDtm7dSlJSEoGBgbRv35477rijXJe9XeSzRaXmzZvnvDabzWzcuJFq1aoV2c7tdtO3b1/OnDkDQJcuXZg3b16BfRfH3Llz6dq1a4HnU1JS+Oabb1i3bh2//fYbiYmJANSoUYM2bdpw3XXXMWjQIIxGY4muLyIiIiIiIiJVV6tWrXL2T6oMfLaodCmn08mqVauYOHFikbE7duzIKSiVp88++4w333yT5OTkPOdOnDjBiRMn+Pbbb2nUqBH/+Mc/6NSpU7nnKCIiIiIiIiLirSpRVAJYsWKFV0WlZcuWed3nqFGjeOGFF7yO9/Pzy3PM4/Hw3HPPsWDBAgAiIiK45ZZb6N27N1FRUaSlpREbG8uSJUtYunQpMTEx3H777fzjH/9gwoQJXl9bRERERERERKQ8+XxRqVmzZhw+fJhNmzZx4cIFQkJCCox1uVysWLECyC7unD17ttC+zWZzrsf0lcTs2bNzCkojRozgxRdfJCAgIOd8eHg49erVo0ePHtxzzz1MnjyZkydP8swzz1C7dm169OhxRdcXERERERERESkLPr95T79+/fD398fhcLB69epCY7du3UpiYiKNGzemadOmZZ7bb7/9xowZMwAYOHAgr732Wq6C0uUaN27MZ599RmhoKC6Xi2eeeQa73V7meYpI6XOdPY7j2A6c8YfwuN2Fxyafyo49uR+Py1Eu+Z1JSmfX4QT2HU0ky+Eql2uKiIiIiEjV4vMzlfz9/enTpw8rVqxgxYoVjBs3rsDY7777DoDhw4ezffv2Ms/t/fffx+VyYbVa+cc//oHBYCiyTY0aNXj88cd5+umnOXnyJEuWLPFqWZ+IVA7OUwewb/4f7rPHc44ZgqpjbT8Ka4t+uWJdiSew//QJrvhDf8T6BWNpMxRruxFefc8orvjEND5d9Su/HD2H5/+OBfqZ6d+hLmN7XYPRWPrXFBERERGRqsnnZyoBXHfddQBs2LCB1NTUfGOcTicrV64EYNiwYWWek8PhyFlqN2TIEKpXr+512zFjxuQsu1uyZEmZ5Ccipc8Z9wsZy/6dq6AE4ElNxL7+v2Tt+WNPN9e5WNIXT89VUALwZKaQte0L7Bvnl3p+Z5LSmT5/J/svKSgBpGU6WfrTMd7/9pdSv6aIiIiIiFRdVaKo1L9//yKXwG3atImkpCSio6Np3Lhxmef0yy+/kJ6eDlDsJ7lZrVZ69+4NZD+tzul0lnp+IlL67D/NB3fBS8ns2xfhzkzJfr3lc3BkFBjr+GU1rnMnSzW/RetiSM0oeHnd5v2nORybXKrXFBERERGRqqtKFJX8/f3p27cvAMuXL8835uJT30aMGOF1v06nk7S0NK/+y8rKytX2yJEjOa9Lsn/TNddcA2TPeIqNjS12exEpX87ff8WddKrwIJcT5+GNuFMTccXuK7JPx8G1pZQdpGY42Hk4oci4dXuKuAcREREREZH/4/N7Kl00bNgwli9fzsaNG0lNTSUoKCjn3KUzmIqz9G3JkiVeLz978MEHeeihh3Lenz9/Pud1YU+kK0hERES+fYlI5eS5cNqrOPeFM7gvnIFcC9AKiD3vXZ/eOHchE6er6GueSSp49pSIiIiIiMilqsRMJYC+ffsSEBCA3W5nzZo1uc5t3LiR8+fP07ZtW+rVq1cu+WRmZua8ttlsxW5vMplyXns8Rf8iKCIVzOrvVZjB4ofBWvBTIHPFetmnN/xt3v0Nwc9mKjpIRERERESEKjRT6eISuO+++47ly5czcuTInHMlWfoGMG7cOF555ZUS5XPp7KSSzDS6tE1oaGiJchCR8mOu2xqsAZCVXnhc464Yq9fHEFoLz/nfi4jtUmr5RVbzp2GtYI79nlJoXJfomqV2TRERERERqdqqzEwl+GNp2/r163M2yc7KymL16tUYDIZyeerbRZduBh4TE1Ps9ocPHwbAYrGU2+wqESk5g9mGtc3QQmNM9dpiimiAwWDA1n5kobHG8HqY67cvzRQZ2aNhoedrVPOna8sapXpNERERERGpuqpUUeniErjMzMycJXDr1q0jNTWVjh07UrNm+f0Fvn379vj7Zy9d2bhxY7HaOp1Otm7dmtOPxWIp9fxEpPRZO4zG0nowYMhzzhTVCv+BU3LeW5r1wtrlBjDkXW5mjGiA/7BHMRhL91t0h2aR3Da0OWZT3vxqVw/gsZvaYTFr+ZuIiIiIiHinyix/A/Dz86Nfv34sW7aMFStWMHz4cL777jsAhg8fXq652Gw2hg0bxqJFi1i+fDn/7//9P6+LWsuXLychIfspTaNHjy7LNEWkFBkMBvx63IK11SAch9bjTjmLwRaIpWl3TDWb5Im3tRuOpWl3HIfW4U6Ox2C2YW7UGVNUKwyGvIWf0tC/fRQdm0WyYW88J8+kYjEbad80krZNqmMso2uKiIiIiEjVVKWKSpC9BG7ZsmWsW7eOCxcu8OOPP2Iymcp16dtF9957L0uWLCErK4unnnqK999/H2MRMw/Onj3L9OnTAahTp46KSiI+yBhaE1uXid7FBoZh6zCmjDPKLSTQyvBuDcr1miIiIiIiUvVUqeVv8McSuPT0dP71r3+RlpZGt27dCA8PL/dcGjVqxIMPPghkL4F7+OGHSUtLKzD++PHj3HbbbZw9exaj0cjf//73Ej05TkRERERERESkrFW5mUo2m43+/fvz7bffsnDhQoASz1JyOp2FFoEuZzab8xSB7rvvPk6fPs2nn37K999/z+7du7ntttvo3bs3tWrVwuFwcOzYMb7//nsWLFhAVlYWRqOR559/nt69e5cobxERERERERGRslblikqQXUT69ttv8Xg8WCwWhgwZUqJ+lixZwpIlS7yOHzhwIO+8806uYwaDgeeee46WLVvy73//m4SEBF5//XVef/31fPto2LAhzz//PN27dy9RziIiIiIiIiIi5aFKFpX69OlDYGAgaWlp9OrVi9DQ0IpOieuvv55hw4bxzTff8OOPP3Lw4EGSk5MxGo3UqlWLNm3aMHToUAYOHIjJpKcviYiIiIiIiEjlZvB4PJ6KTkJKV2JiKm536Q9rZGQwCQkppd6vlA+Nn+/S2Pk2jZ9v0/j5No2fb9P4+S6NnW8r7fGLjAwutb4kf1OnTmX16tV88skndOrUqVyvXeU26hYRERERERERuRp88sknrF69usKur6KSiIiIiIiIiIiPWbhwIf/4xz8qNIcquaeSiIiIiIiIiEhVlJWVxSuvvMInn3xS0alUjqLSAw88wKpVqzAYDPzwww/UqVPH67b33HMP69evp3r16qxdu5ZnnnmGr776CoBDhw4VK48tW7Zw++23F6vNRUVd68SJEyxevJiNGzcSGxtLcnIyVquVevXq0bFjR8aMGcO1115bomuLiIiIiIiISNX3/fff869//Yvjx48D0KpVK/bv319h+VSK5W/jx48HwOPxsHTpUq/bJSQk8NNPPwEwZswYLBZLmeR3Jex2Oy+++CLDhw9n5syZ7Ny5k4SEBBwOB2lpaRw8eJBPPvmEG264gXvvvZf4+PiKTllEREREREREKpkLFy7w4IMPcvz4cQICAnj22Wf561//WqE5VYqZSn379iUiIoKzZ8+ydOlSJk+e7FW7JUuW4HK5AJg4cWKp5vTCCy8watSoK+ojOTmZ++67j927dwMQHR3NpEmT6NSpE+Hh4Zw7d45ff/2V//3vf2zatIl169Yxbtw43n//fVq3bl0KdyEiIiIiIiIiVYXJZGLkyJE88sgj1KlThy1btlRoPpWiqGQ2mxk9ejQffvghhw4d4tdff6Vp06ZFtvvmm28AaN++PY0bNy7VnKxWK4GBgSVu73a7eeyxx9i9ezcmk4lHH32UP/3pTxgMhpyYsLAwGjduzHXXXcfKlSt5/PHHSUpK4r777uOrr76iRo0apXErIiIiIiIiIuLj/P39WblyJXXr1q3oVHJUiqISZM80+vDDD4HsGUiPPvpoofGHDh3i4MGDAEyYMKHM8yuuzz//nA0bNgDwxBNPcOeddxYaP2TIEPz9/bnnnns4e/Ysr7zyCq+//no5ZCoiIiIiIlcTjyMTx68/4Tq5H4/bhalGIyzRfTEGhFZ0alelc3P/gjkzCTyAAZxGG36T3iAgICBP7KmDe1mzbhfxaWasRjft6/vRZfhwrLa8sVcrj8dN6v4NnN+yBGdKIubg6oR2HUVQq14YDJViB6ASs1gslaqgBJVkTyWAxo0b065dOwCWLl2Kx+MpNP7rr78GICAggGHDhpVxdsXjcrl4//33AWjZsmWRBaWLevfunbPkbtmyZZw4caKsUhQRERERkauQ6/dfSfv0/2HfMBfnsR24Tuwma/si0j59DMfhjRWd3lUl9exJLrx3J5bMJAyAwQAGwOK245w3lZStS3LFf/HBXJ75+gyrztVlv70WuzLq8OGhcJ7+z/ecOrCnQu6hsvF43Jz+4l+cXTaLrN9jcKedJ+v3GM4um8XpL/6Fx+Ou6BSrnEpTVII/NuyOi4tj586dBca5XC6WLMn+ArvuuusICgoql/y8tWfPHmJjYwG46aabitX2lltuAbI3Lb94jyIiIiIiIlfKnZZE+vI38NhT8znpJHPtBzjji/cEbSk596KnMRRwzmAAz64vc97/sHAByxLq4smnxVl3MG8sOYY9PZ9xvcqk7t9AxtE9eBz2XMc9DjsZR/eQtl+F09JWqYpKI0aMwM/PD6DQp8D99NNPJCQkAJVz6dv27dtzXnfq1KlYbdu1a0dERARAhW+4JSIiIiIiVYfjlx8gK73gAI+brD3Lyi+hq1jK1m+yl7sVwmCAxPlP4HK5WHnMVmhsojuYzcs0due3LMlTULrI47CTvEUTN0pbpSoqBQUFMWTIEAC+++47nE5nvnEXl75dc801xS7aeCsrK4u0tDSv/rv4BLqLYmJigOwNyBs1alSs6xoMBho0aJCrHxERERERkSvlPLq9yBhX7M94nFnlkM3Vzb37awwFTVO6hCX9DLE/b+OMK6TI2J0nHaWQmW9zpiQWet6VcracMrl6VJqNui+aMGECixcvJikpiY0bN9K3b99c59PS0li9ejXwx3K5svDcc8/x3HPPeRU7d+5cunbtmvM+OTkZyC6SGbz5TnGZizOVzp8/X+y2IiIiIiIi+SloBkfuIA84s8BsLfuErmpFTFO6RGZ6hldxdreppMlUGebg6mSlFfx7tCk4ohyzuTpUqplKAF27ds3ZzTy/PYVWrFhBRkYGZrOZcePGlXd6XrHbs79Z22yFT1EsiMmU/c2gqM3KRUREREREvGWsVrvIGIN/COhJYmXOZQ70Ks6DgZoNG2Gk6A2ma/pphllo11EYLPn/Hm6w2KjWdVQ5Z1T1VbqZSgaDgXHjxjFz5kxWr15NRkYG/v7+OecvLn3r06cPkZGRZZbH9OnTSzwTKiQke2rihQsXStT+4gylatWqlai9iIiIiIjI5Swt+uKK2194THRfn3/sui8Iv/ttLsy+s9AlcB4PGLvdSmhUA9r6r2d3Rp1C++zXrVkpZ+l7glr1Iu3ApjybdRssNvyvuZbAVj0rMLuqqVJ+txg/fjxGo5H09PScpW4A8fHxbN26FaicG3Rf1LhxYwAyMjKIj48vdvvDhw8D2XtGiYiIiIiIlAZzw06Y6rcr8LwxLApr2+vKL6GrnNPsT0GLUzwe8BgMBF87EIDrr7uWIEPBy+D6VYvlmg7dyiJNn2IwGKk58XEih0/BWqsxpsBQrLUaEzl8CjUnPq6CaRmolB/ROnXq0K1b9hfEpUvgFi9ejMfjISIign79+lVQdkXr0aNHzusNGzYUq+1vv/2W82S7S/dpEhERERERuRIGoxH/IQ9ibTcSbJcsvzJZMTfrTcCopzDYvFuWJVcu/E/v4rQE5SkseTzgNpoJnfxRzrHazdvw5Oi6tPWLz7UUrpoxjQl147n9/jvKK+1Kz2AwEtS6N3X/9CoNHvmQun96laDWvVVQKiOVbvnbRRMmTOCnn35i48aNJCcnU61aNRYvXgzAmDFjMJsrbep06NCBevXqERsby7x585gwYQJGo3efwHPnzgWylwGOGDGiLNMUEREREZGrjMFoxtZlItYOo3GdPQZuN6bwuhj8gio6tatS+N1vAZC48B8YLsTh8Qul+i3/zDe2TotreaTFtZw99hunjh7B5udH447XYbZayjNlkVwqbWVm8ODBhISEcOHCBdasWUPr1q357bffgMq99A3AaDQyZcoUpk2bxqFDh3j33Xd54IEHimy3adMmFi5cCMDQoUO1/E1ERERERMqEwWzFXEt78FQW1a9/xuvYiIZNiGjYpAyzEfFepZ3/ZbPZcmbqfP/996xYsQLIngV0cc+iymz8+PH06tULgJkzZzJr1qxCn+a2du1aHnjgAdxuN9WrV2fatGnllaqIiIiIiIiI+KCuXbty6NAhDh06RKdOncr9+pV2phJkz0j67LPP2LhxI0ePHs055q2Ls34KExUVlWsPpIuysrJIS0vz+lpWqxWL5Y9phwaDgTfffJN77rmH3bt388Ybb7BixQomTZpEp06dCAsLIzU1lQMHDvD111+zatUqIPuJb7NmzaJmzZpeX1tEREREREREpLxV6qJSmzZtaNasGYcPH+bIkSMEBAQwbNgwr9s//fTTRcYMHDgw36LSc889x3PPPef1tZ566inuvPPOXMeCg4OZO3cur7/+Op988gm//PJLoTn17NmTF154gXr16nl9XRERERERERGRilBpl79ddOnMpGHDhhEY6FtPI7DZbDz11FMsX76cBx98kA4dOlCtWjVMJhOBgYFER0dz6623smDBAj788EMVlERERERERETEJxg8hW30Iz4pMTEVt7v0hzUyMpiEhJRS71fKh8bPd2nsfJvGz7dp/Hybxs+3afx8l8bOt5X2+EVGBpdaX1L5VPqZSiIiIiIiIiIiUvmoqCQiIiIiIiIiIsVWqTfqrmgOh4Nvv/2WH374gX379pGYmIjRaCQ8PJzo6Gj69u3L6NGj8fPzK7Ivu93O0qVLWbt2Lfv37+fcuXM4nU4iIyNp0aIFgwcPZvjw4Vit1nK4MxERERERERGRK6M9lQpw8OBBHnnkEY4ePVpoXO3atZk+fTrdu3cvMGblypW8/PLLxMfHF9pXzZo1efbZZxk0aFCJcr5IeypJfjR+vktj59s0fr5N4+fbNH6+TePnuzR2vk17KklxaKZSPk6fPs0999xDQkICNWrUYPLkyXTt2pXIyEgA4uPjWbNmDe+//z7x8fFMnTqVefPm0bp16zx9zZo1izfffBOPx0NQUBA333wz/fv3p379+rhcLmJjY1mxYgVffvklp0+f5oEHHuChhx7iwQcfLO/bFhERERERERHxmopK+ZgzZw4JCQmEh4fzxRdfULNmzVznw8LCaNmyJb169WLSpEmkp6fzr3/9i48//jhX3JIlS3jjjTcA6NatG2+88Qbh4eG5YmrVqkXnzp259957mTJlCvv372fmzJnUrl2bCRMmlO2NioiIiIiIiIiUkDbqzsePP/4IwOjRo/MUlC7Vtm1bbr75ZgA2b97MuXPncs4lJSXx7LPPAtCmTRvmzJmTp6B0qZo1azJ//nwaNGgAwPTp00lMTLziexERERERERERKQsqKuUjISEByN5cuygDBgygRYsW9OjRg9TU1Jzj8+fPJz09HYAXX3zRqw24AwICeP755wFISUlh/vz5JcheREQqs/RMJ+v2nGLJxqOs23OK9ExnRackIiIiIlIiWv6Wj7p163LkyBEWL17MpEmTaNasWYGx3bt35+uvv85zfOnSpQC0b9+e6Ohor6/do0cPGjZsyLFjx1iyZAl//vOfi52/iIhUTkt+OsayTcexO1w5xz5b9SvDuzdgVI+GFZeYiIiIiEgJaKZSPsaNGwdAWloa48eP57HHHmPlypVcuHDBq/YJCQkcO3YMgE6dOhX7+gMHDgQgNjaWU6dOFbu9iIhUPkt+OsZX62JyFZQA7A4XX62LYclPxyomMRERERGREtJMpXzcddddbNmyhfXr1+NwOFi6dClLly7FaDTSvHlzOnXqRLdu3ejRowcBAQF52sfExOS8btq0abGvf8011+Tqq06dOiW7ERERqRTSM50s23S80Jhlm44zqGNd/G36p1lEREREfINmKuXDbDYze/ZsHnvsMYKCgnKOu91uDhw4wLx583jggQfo1q0bTz31FGfOnMnV/vz58zmvQ0JCin39iIiIfPsSERHftP3QmTwzlC5nd7jYfvBMoTEiIiIiIpWJikoFMJlMTJ48mQ0bNvDmm28yduxYateunSvGbrezaNEihg0bxqZNm3KOZ2Zm5ry22WwluvZFHo+nBNmLiEhlcj616Ac/ACSnZZVxJiIiIiIipUdz7Ivg7+/PsGHDGDZsGJC9z9GWLVtYt24da9aswW63k5qaytSpU1m6dClRUVGEhobmtC/JTKNL21zal4iI+KbQIO/+wFAtsOgnhYqIiIiIVBaaqVRM9erVY+LEicyYMYNVq1bRv39/ANLT0/noo48AaNSoUU78pfsreevw4cM5ry/tS0REfFOn5jWwWUyFxtgsJjpF1yinjERERERErpyKSpdZtmwZr776Ku+++26RsTVq1GDGjBlERUUB8PPPPwPZhad69eoBsHHjxmLncHEpXd26dXP6FhER3xXgZ2Z49waFxgzv3kCbdIuIiIiIT1FR6TLLly/ngw8+4IMPPsDpdBYZb7VaadeuHZB7L6WxY8cCsGPHDvbt2+f19Xft2sXevXsBGDlypPeJi4hIpTaqR0PG9WmUZ8aSzWJiXJ9GjOrRsGISExEREREpIRWVLtOxY0cAUlJSWLJkiVdtjh/Pfkx006ZNc47dcsstOfshPfXUU2RkZBTZT0ZGBk8//TQAgYGB3HrrrcXKXUREKrdRPRry+oM9uWtYNOP6NOKuYdG8/mBPFZRERERExCepqHSZMWPG5BSD/v73v7Nly5ZC4xcuXJgzE+mmm27KOR4WFsYzzzwDZO+RdNddd5GYmFhgP4mJidx111389ttvADz55JNERkZe0b2IiEjl428z0/vaOozq0ZDe19bRkjcRERER8Vn6SfYy1apV47XXXmPKlCmkp6dzxx13MHToUEaMGEF0dDShoaGkpqZy4MABFi9ezMqVK4HsglLnzp1z9TVq1Cji4+N57bXX2LVrF0OHDuWWW25hwIAB1K1bF4/Hw8mTJ/nxxx+ZP38+qampAEyZMoUbbrih3O9dRERERERERMRbBo/H46noJCqjDRs28PzzzxMbG1tonNls5s477+TRRx/FZMr/yT6rV6/m73//O7///nuhfUVGRjJt2jSGDx9e4rwBEhNTcbtLf1gjI4NJSEgp9X6lfGj8fJfGzrdp/Hybxs+3afx8m8bPd2nsfFtpj19kZHCp9SWVj2YqFaBXr14sW7aM5cuXs379evbv38+5c+dITU0lODiY2rVr06tXL8aMGUPjxo0L7WvgwIH07t2bZcuW8f333/PLL79w9uxZILuQ1LJlSwYNGsTw4cOxWq3lcXsiIiIiIiIiIldERaVCWK1WRo8ezejRo0ulr7Fjx+Y8FU5ERERERERExJdpo24RERERERERESk2FZVERERERERERKTYVFQSEREREREREZFiq3J7KqWnp7Ns2TLWrVvHgQMHOHv2LA6Hg2rVqlGvXj169uzJ6NGjqV+/fr7tZ86cyVtvvVXs63bp0oV58+YVGrN9+3aWL1/O1q1bOX36NKmpqQQFBdGoUSN69uzJ2LFjqVu3brGvLSIiIiIiIiJS3qpUUenTTz/lzTff5Pz583nOJSQkkJCQwM6dO3n33Xe56aabePLJJ7FYLGWeV3x8PM888wzr16/Pcy45OZmdO3eyc+dOZs2axaRJk3j00Ufx8/Mr87xEREREREREREqqShSVPB4P06ZNY9GiRQCEhoZyww030KdPH+rWrYu/vz+JiYls2bKF//3vfxw+fJj58+cTGxvL7NmzMRgM+fb77bffUrt2ba9yMJlM+R7fv38/9913HwkJCQAMGDCAMWPG0KpVKwIDA4mPj2fPnj3MmzePmJgYPv74Y3bu3MmcOXMICwsrwUdDRERERERERKTsVYmi0jvvvJNTUOrXrx//+te/CAkJyRUTFhZGkyZNuOmmm3jllVeYO3cua9eu5bPPPmPSpEn59uvn50dgYGCJ8zp37hxTpkwhISGBatWq8dprr9GrV69cMeHh4bRq1Yqbb76Z119/nffee4+9e/fy8MMP8/HHH2M0atsrEREREREREal8fL5icfz4cd59910AOnbsyNtvv52noHQpk8nEtGnTaN++PQDvvfceHo+nTHJ78cUXOX36NBaLhdmzZ+cpKF3KYDDw2GOPMXnyZAC2bt3K559/XiZ5iYhIxfFkpZN1cC32nYvJOrgWT1Z6RackIiIiIlIiPl9U+uCDD3A4HJhMJv7xj39gNhc9+cpgMHD//fcDkJKSQkxMTKnndeLECZYvXw7ApEmTaNeunVftHnzwQRo0aABkF7zcbnep5yYiIhXDvnMxqfP/gn3dR2RtX4R93UfZ73curujURERERESKzaeLSk6nk2XLlgHQtWtXGjdu7HXbXr16MXfuXDZv3lysdt5atmwZLpcLgJtvvtnrdjabjQkTJgAQFxfHzp07Sz03EREpf/adi8navgic9twnnPbsApMKSyIiIiLiY3y6qLRv3z5SUlKA7L2UisNsNtO1a9cye/rb9u3bAYiIiOCaa64pVtuBAwfmvN68eXOp5iUiIuXPk5VO1u5vC43J2v0tnqyMcspIREREROTK+fRG3b/++mvO62bNmpV6/5mZmaSlpXkVe/mG3heX1DVt2rTY123YsCEGgwGPx8PRo0eL3V5ERCoXR8y2vDOULue044zZhiW6T/kkJSIiIiJyhXy6qJSUlJTzOiIiosA4u92O0+ks8LzFYsFqteY5PmLECK9zOXToUK73ycnJAIVuGl4Qs9lMaGgoycnJOf2IiIjv8qSf9yrOnZ5ctomIiIiIiJQiny4qebuJ9eOPP86KFSsKPD9x4kReeuml0koLyC5kAfkWq7zhzYbjIiLiGwwBoV7FGQOqlW0iIiIiIiKlyKcrF5fOAjp79myJlpoVZvXq1dStW7dEbUNCQjh37hwXLlwoUfvz57P/qh0a6t0vIiIiUnlZGnXG/tOnhS+BM9swN+pcfkmJiIiIiFwhny4qXfrUttjYWLp3755v3IwZM/I9PmDAAOLi4sost3PnzuXsrVQcMTExOBwOABo1alTaqYmISDkzWAOwthuR/fS3AljbjcBg9S/HrEREREREroxPP/2tXbt2+Ptn/wC+atWqCs4mt4sFrtjYWE6cOFGstps2bcp53aVLl1LNS0REKoatw2isncaD2Zb7hNmGtdN4bB1GV0xiIiIiIiIl5NNFJZvNxtChQwH46aefiI2NreCM/jB69GiMxuwP78cff+x1O5fLxSeffAJAnTp16NixY5nkJyIi5c/WYTRBt76JX5+7sXYaj1+fuwm69U0VlERERETEJ/l0UQlg8uTJWCwWHA4Hjz/+OC6Xy6t2Ho+n0CfCXal69eoxenT2LwmfffYZW7Zs8ardu+++y5EjRwC45557MJlMZZajiIiUP4PVH0t0H2wdRmOJ7qMlbyIiIiLis3y+qNS4cWMefvhhAHbt2sXdd9/N6dOnC21z4sQJ7rvvviLjrtQTTzxBzZo1cblcTJkyhXXr1hUY63a7mTVrFm+99RYAnTp14uabby7T/ERERERERERESsqnN+q+aPLkySQlJfHhhx+yefNmhg8fzrBhwxgyZAgNGjQgNDSUxMRE9u/fz6pVq1i1alXOjKZ69eoxbty4fPvNzMwkLS3N6zz8/f1zlrwBVK9enTlz5nD33Xdz9uxZ7r33XgYNGsS4ceNo0aIFQUFBJCYmsn37dj777DN++eUXAFq2bMnMmTNz9SUiIiIiIiIiUplUiaISwF//+lc6duzIK6+8QmxsLAsXLmThwoUFxkdERHDLLbdw99134+fnl2/MiBEjipXD119/TYsWLXIda968OYsWLeKZZ55h7dq1OUWt/JjNZm688UYee+wxAgMDi3VtEREREREREZHyVGWKSgCDBg2if//+rFmzhtWrV7N3717i4uLIzMwkJCSEyMhI2rdvT/fu3Rk4cCBWq7Vc8qpZsybvvfceu3fv5ptvvmHHjh2cPHmSzMxMgoODadSoET179mTcuHFERUWVS04iIiIiIiIiIlfC4PF4PBWdhJSupKQ03O7SH9bq1YNITEwt9X6lfGj8fJfGzrdp/Hybxs+3afx8m8bPd2nsfFtpj1/16kGl1pdUPioqiYiIiIiIiIhIsWknaBERERERERERKTYVlUREREREREREpNhUVBIRERERERERkWJTUUlERERERERERIpNRSURERERERERESk2FZVERERERERERKTYVFQSEREREREREZFiU1FJRET+f3t3HhdV9f8P/AUCgpC45K6pWRcVCzSFXBJF0TQFNc3ChTDT6iP2yfpKaZZa5lKWH6ksEpdEDVyykgwURVFzScWFwF0RZVFAFlln5vz+4HdvM84CKDoMvZ6Ph49ozjlz75z3nDvnnnvPuURERERERFXGQSUiIiIiIiIiIqoyG3PvANVciYmJCAsLw5EjR3D79m00bNgQ3bp1Q0BAALp162bu3as19uzZg82bN+PUqVPIycmBvb092rVrBx8fH4wbNw5OTk4GyxUUFCAsLAwxMTG4du0a7Ozs0L59e4wYMQJjx46FjY3x5q3RaLBlyxZs2bIF586dg1qtRsuWLTFw4EBMmjQJDRs2NLnPhw4dwpo1a5CQkICCggI8+uij6NmzJwIDAyFJ0n3VhyW7efMmhg8fjpycHCxZsgR+fn4G8zF2NUN+fj7Wrl2LXbt2ISUlBSqVCm3atFHq0tnZ2WjZmzdvIjQ0FHv37sWNGzfg6OgISZIwZswY+Pr6mtxuaWkpwsPDsX37dly6dAlWVlZo06YNhg4dioCAADg4OJgsHxMTgw0bNiAxMRHFxcVo1qwZvLy8MGnSJLRq1eqe6sISHTx4EOHh4Th58iRyc3Ph5OQEV1dXjB07FoMGDTJaju3PfN566y3ExsZi/fr16N69u9F8ltq+anO/qbKxS05ORnh4OI4cOYL09HRYW1ujefPm6N27N1599VW0adPGaFlztq+rV68iNDQUBw8exM2bN1G/fn24urpi/Pjx8PLyMl05FqCy8bubRqPBxIkTcfToUYwePRoLFiwwmZfxezAqGz+1Wo2tW7fi119/xblz53Dnzh00adIEzz77LCZPnowOHToYLctjJ90PKyGEMPdOUM3zxx9/4N1334VKpdJLs7a2xrvvvovJkyebYc9qD5VKhZkzZyIqKspontatWyM0NFTvRyArKwv+/v64cuWKwXJdu3bFypUrDQ5IaTQavP3224iJiTFYtkmTJggLC4OLi4vB9DVr1mDhwoUG0+zs7PDZZ59h+PDhRj9TbTZ16lTExcUBgNFBJcauZkhMTMSUKVNw69Ytg+ktWrTA2rVr0bZtW720y5cvw9/fH9nZ2QbL+vj4YNmyZQYHJ4qKihAYGIgTJ04YLNu+fXusXbsWzZo1M5i+YMEC/PjjjwbTHnnkEYSEhKBnz54G02uTxYsXY9WqVUbTfX19sXjxYlhb696QzfZnPuvXr8f8+fOVv42dGFlq+6rN/abKxm7NmjVYsmQJ1Gq1wXQHBwcsWbLE4KCvOdvXsWPH8Nprr6GoqMhg+oQJE/Dhhx8aTLMElY2fIStXrsTnn38OACYHlRi/B6ey8bt9+zamTJmCkydPGkyvW7cuvvzySwwcOFAvjcdOum+C6C6nT58WXbp0EZIkCX9/f/HXX3+JrKwscezYMTFhwgQhSZJwcXERe/bsMfeuWrTPPvtMSJIkJEkS77zzjjh58qTIzs4WSUlJYtmyZcLV1VVIkiS8vb3FnTt3lHJqtVqMHj1aSJIkevToISIjI0VmZqZISUkRy5YtE507dxaSJInp06cb3O6iRYuEJEmiY8eO4ssvvxRXr14VN2/eFFu2bBEeHh5CkiTRv39/UVhYqFc2NjZWuLi4CEmSxH/+8x9x5swZkZWVJQ4cOCB8fX2FJEnC1dVVJCYmPrB6q6kiIiKUeEqSJLZt26aXh7GrGdLT00WPHj2EJEnCw8NDREZGihs3bogLFy6Ir7/+Wml7w4cPFyqVSqdsfn6+8Pb2FpIkCS8vL/HHH3+IrKwsceHCBTF37lwl/osXLza47aCgICFJknjqqadEWFiYuHHjhkhLSxOrV68Wbm5uQpIkMXr0aKHRaPTKrlu3Tnn/OXPmiPPnz4usrCwRExMj+vfvLyRJEt27dxfp6ekPpN5qis2bNyv18PLLL4tDhw6JmzdvioSEBDF16lQlLSQkRKcc25/5REZGKp9fkiRx9OhRg/kstX3V5n5TZWO3c+dOJc/IkSNFXFycyMrKEpcvXxaRkZGiV69eQpIk0aVLF4Pfc3O1r+vXryvv/8ILL4j4+HiRlZUlEhMTxfTp05XPFB4efv+VaQaVjZ8hZ8+eVb7XkiSJWbNmGc3L+D0YlY2fWq0WY8eOVWKwdOlScenSJXHjxg2xbds20bNnTyFJknBzcxOpqal65XnspPvFQSXSM3nyZOXgXFxcrJNWWloqxo0bJyRJEkOGDBFqtdpMe2nZ0tPTlROYOXPmGMwTFxenHKRXrlypvB4VFWXyx2Xjxo1K+okTJ3TS0tLSlBPmb775Rq9sUlKScnD//vvvddI0Go144YUXhCRJIjAwUC/2+fn5YvDgwUKSJDFp0qTKVkWtkJKSItzd3SscVGLsaoa3335bSJIknnnmGZGUlKSXHhkZqcRh9+7dOmmhoaHKidGVK1f0yn7xxRdKB/j69es6aSdPnjT5/di3b5+Svn37dp20wsJC4enpabRjn5aWJp599lmTx5TaYtCgQUKSJDFs2DBRUlKik6bRaMTEiROFJEnC3d1dJ53t7+ErKSkR8+bN0zk2mjoxstT2VRv7TVWN3ZAhQ4QkScLX11cUFRXppaelpSkn/1OmTNFLM1f7+vjjj4UkSaJXr14iKytLL33GjBlCkiTh6ekpCgoKDH72mqiq8btbaWmp8PPz0ylrbFCJ8at+VY3f+vXrlTxbt27VS79w4YISo0WLFumk8dhJ1YELdZOOixcvYt++fQCAN998E3Xr1tVJt7W1xXvvvafkPX78+EPfx9pg165dUKlUsLKywvTp0w3m8fLyQteuXQFAmVIFAGvXrgUA9OnTx+AtsGPHjsXjjz8OANi0aZNO2vr161FWVob69etj0qRJemU7duyIkSNHGiy7f/9+nD9/HgAwffp0vWklTk5OCAoKAgAcOHAAaWlphj98LaPRaBAcHIzCwkKl7oxh7Mzv5s2biI6OBlC+RkHHjh318owcORLOzs6ws7NDYmKi8roQQrm9e+TIkQanxr311ltwdnZGWVkZtm3bppO2Zs0aAMDjjz9ucF2Y5557Dn369AGgH8NffvkFOTk5sLa2NnjMaN68OQIDAwEAv/32G0pKSoxVgUXLz89Xpq75+vrCzs5OJ93KygovvfQSAKCwsBAXLlxQ0tj+Hq6dO3di2LBhWL9+PQDA1dXVZH5LbV+1sd9U1dhduHABFy9eBAC88cYbsLe318vTvHlzjB07FkD597ysrExJM1f7ysvLw9atWwEAAQEBaNSokd62Z86ciTp16iAnJwe7du0yWQ81RVXjZ0hISAiSkpLg4eGBli1bmszL+FWve4mfnLd///4G+6IdOnRAnz59UKdOHSQnJ+uk8dhJ1YGDSqQjPj4eAFCnTh307dvXYB43Nzc0btwYABAbG/vQ9q02yczMRN26ddGyZUs8+uijRvM99thjSn6gfL60PFfa29vbYBkrKyv069cPALB7926dtL179wIAevbsabDTp/2+KSkpyg+9dtlGjRrBzc3NYFkvLy/UqVMHQgi9bddWYWFhOHbsGFxdXfHGG28YzcfY1QzR0dHQaDSoV68e/P39DeaxsbHBvn37cPr0aUybNk15PSkpSWmLxmLo4OCAZ599FoDu8VEIoRxf+/XrBysrK4Pl5fc9cuQI8vPzldflGHbu3Nnomgb9+/cHUD6Y8ueffxrMY+m0683Yui3aa+3IJyhsfw9XXl4epk2bhqtXr6JevXr46KOPEBwcbLKMpbav2tZvupfYpaamKuuQPf3000bzyX2asrIy5OTkKK+bq30dPnxYOcmV43u3Zs2aoVOnTgBqfuyAe4vf3U6cOIGVK1fC0dERCxcuNNqeZIxf9bmX+J07d065gGJq7aHly5cjMTERq1evVl7jsZOqCweVSEdSUhIAoE2bNnjkkUcM5rGyslKu7mtfxafKe+edd3Dq1Cn8+uuvJvOlpKQAgPIUquTkZIj/v7a+/CNpSOfOnQEA2dnZuHHjBoDyTpx8JVFON0T7fbXjK1/Z6NSpk9EfHScnJ+XJLmfOnDHxyWqHs2fPYvny5bCzs8OiRYtMPjWKsasZTp06BQBwd3fX6/xqLxJpqGMsHx+BysXw7NmzynumpqYiLy9PJ90Q+X3VarXO1UT5b1Nln3jiCdja2gKovTF0cnJC+/btAQBRUVEoLS3Vy/Pzzz8DABo2bKjkZft7+OrUqQM/Pz9ERUVh3LhxFea31PZVG/tNVY1dv379cOzYMRw/fhwtWrQwmu/atWvK3/Xr1wdg3vYlx87Ozg5PPPGE0W3L+2UJsQOqHj9thYWFCA4Ohlqtxvvvv4/WrVubzM/4Vb+qxk/u19StWxfu7u46adp3BNrZ2enVMY+dVF04qEQ6rl+/DgAVPvpR7jSkpqY+8H2qzQw9YUh29uxZJCQkAACeeeYZAP/EBzAdI+1OnRyj9PR0pQNuqmyTJk2Ug792fPnd0FVaWoqZM2eitLQUQUFBFT7ulrGrGeQrpPLUmpiYGEycOBHu7u7o0qUL+vfvj8WLF+P27dt6ZeV6tLOzQ9OmTY1uQ67HsrIyZGRk6JQFTMdBe5qBHAe1Wo309PQKy1pZWSnb1t5ebTNjxgxYW1vj3LlzeO2113D06FFkZWXhzJkz+O9//4s9e/bAysoKwcHByu30bH8Pl4ODA2JiYrBkyZIKp87ILLV91bb43kvsZI6OjnrTl2QlJSXKlEVXV1dl4N6c7Usu27JlS5N348hl09LSoNFoTG7H3O4nfkD5kzWvXr2Kvn37KlOJTWH8qte9xE/u17Ru3Ro2Njb4+++/MWPGDHh6eqJLly7w8PDAjBkzdKaDy3jspOrCQSXSId+OLF9BMkYeUZZHt6l6lZaW4qOPPoIQAjY2NsoPu/bt4vLdS4Zoj/jLMdIuayq+1tbWcHR0BADk5uYqr/O7oSskJATJycno2rUrXnvttQrzM3Y1w82bNwGUx2DWrFkICgrC4cOHUVRUBCEEbty4gVWrVmHEiBHK1VeZXI+PPPKIyQ5sRTE0FX/tgWY5hrm5uUpHuLIx1I5/bTNo0CCEhISgbdu2OHLkCMaPH49evXrhxRdfxI4dO9C+fXusWLFCZ10Jtr+Hy9bWtsI7HO5mqe2rtsX3XmJXGV999ZVyAqp994U521dVy6rVahQUFJjMa273E7/4+Hj89NNPqF+/Pj799NNKlWH8qte9xE/u1zRo0ACbNm3CSy+9hKioKOXiWG5uLqKiojBq1ChlTUkZj51UXTioRDrkucnG5kTL5Ku/tXUxWHPSaDSYPXu2cpfSpEmTlCkc2vV994J22rTjJ5fRniZyL/Hld+Mfx48fR1hYGOzt7bFw4ULUqVOnwjKMXc1w584dAMCWLVuwZcsW9OrVC5GRkTh9+jTi4+Px3nvvwdbWFmlpaXjzzTdRWFiolK1sPRqK4b3EX467dlnGsFxBQQHq1atnMC0jIwNHjx5FUVGR8hrbX81nqe2L8a1YRESEso5Lt27dMGLECCXNnO3rfr5ztU1ubi5mzZoFAPjwww+Nro9zN8bP/OR+zeXLl/Hxxx+jRYsW+Prrr3H8+HEcO3YMX331FZo1a4aSkhK89957OtPXeOyk6sJBJdJRmZNjenDUajVmz56trLXk6emJt99+W0m/n/gYuyW9svjdKKe93sC7776rDPhVhLGrGYqLiwGUX9nz8vLCypUr4ebmpky5ef311/H5558DAK5evYqIiAil7P3UoznjX9t88sknCA4ORnJyMgICAhAdHY3Tp09jz549mDFjBlQqFcLCwvD6668rA0tsfzWfpbYvxte0yMhIzJ07F0D5FKivvvpKp87MWf+M3T/mzp2LzMxM+Pj4wM/Pr9LlGD/zk/s12dnZaNKkCSIiIuDj4wNHR0c4OTlh6NChCA8Ph6OjI0pLS7Fs2TKlLI+dVF3YUyUdDg4OACoeDa7s6DJVXlFREYKCgpTHo7q5ueHbb7/VWfxZjg8AgwvUyuQfGOCfEX7tq/r3El9+N8otWrQIKSkp8PT0xIQJEypdjrGrGbQ/W3BwsMFOzZAhQ5RH+GrfKl7ZetSOobw97fibKv8g4l+bHDx4EOHh4QCA999/H7NmzUK7du1gZ2eHli1bYurUqQgNDYW1tTWOHj2qPKKe7a/ms9T2xfga991332HOnDnQaDRo1KgRVq1ahebNm+vkMWf93893rjaJiorC77//jkaNGmH+/PlVKsv4mZ/28e+NN95Ao0aN9PI89thjylIa+/fvV+7C5rGTqgsHlUiHPG9V+3GRhsjzWhs2bPjA9+nf4NatW5gwYYLyuEwPDw+sWrVKbyFv7XnHpmKknSbHSHsdClNzyjUajXIrrXZ8+d0A9u3bh4iIiEo/ZlcbY1czyGs6PProo+jQoYPRfN27dwcAnXWV5BhWtCaD9rx/uS6142+qvKH4Ozo6KoNf//YYRkZGAihfkHTixIkG8/Ts2RM+Pj4AgJ9++gkA258lsNT2xfjqU6lUmD17Nr766isA5Y91Dw8PN/hAC3O2L/l7U9mytra2Jh+wYokyMjKUgaR58+YZHJAwhfEzP7lfA5SfPxgj92vKysqUp0vz2EnVhYNKpEOeypOWlmYyn7zYoqlHx1LlXLx4EWPHjsXp06cBAIMHD0ZYWJjBH7527dopf8uPuzZEO37yExtatGihjPKbKnvz5k3lEaTa8eV3A/j9998BlM9f9/b2houLi86/AQMGKHlnzpypvA4wdjWFvACmqbUDgH8WpdS+gibHsLi4GNnZ2UbLyvVoa2uLxo0b65QFqh5/a2tr5XHKpmIohKj1Mbxy5QoAwN3d3eSt93LHOi0tDUVFRWx/FsBS2xfjq6ugoABTp07F5s2bAZQ/TjwiIsLoIL4525f8vals2ebNm1fpYpIlOHDggLKgc1BQkF6/xsXFRXlK1+bNm5XXDh8+DIDxqwm0F/Y21bfRPq+Q+zY8dlJ14aAS6XjyyScBlK8lor1ArTYhBJKSkgAAnTt3fmj7VhslJyfD399feUxmYGAgli1bBjs7O4P5n3zySeUHUXuhvbv9/fffAMqfBCEfhK2trZVOnRw/U2UB3fjK3w1TZfPz83Ht2jW9ssTY1RQdO3YEAGRmZpq85TorKwsAdB5tLtcjULk4SJKkTF9t2rQpGjRoAKBy8be2tlYGJOX3qmi758+fVzrttTWG8ueT/2uM3NaEECgrK2P7swCW2r7Yb/pHXl4eJk6ciP379wMoXxdy48aNJk8Gzdm+5LJFRUXKgLUhiYmJemWpHONnftrHMrmeDNEerJf7Njx2UnXhoBLp8PLyAlDeYY+PjzeYJyEhQTkwPffccw9t32qbK1euIDAwELdv34aVlRVmzZqF999/3+TVdycnJ3Tr1g0AsHv3boN5hBCIi4sDoB+fvn37Aihfl8TYCfWePXsAlF/R0e7ky9+NzMxMnDlzxmDZvXv3Qq1WAwD69Olj9HNYqvnz5+P48eNG/0VFRSl5P/30U+V1gLGrKbSPcfJ007sJIfDnn38CKF/bTCZJknJyZCyGRUVFOHToEADjMTRWFvgnhu7u7jrTCuSyZ86cUR4fbKysvb09evToYXQblky+svnXX39BpVIZzffXX38BKF8YuH79+mx/FsBS2xf7TeVKSkowZcoU5QR+6NChWLlyZYWPCwfM1748PT2Vu2yMfW/S09OVk9raGDtfX1+T/Zrjx48rd6aMHDlSeU2eSgUwfubWq1cv2NraAtBdB/Ju8mBv8+bNdZ7ux2MnVQcOKpGOxx57DF27dgUALF++XJn/LCsrK8PSpUsBlHcAe/bs+dD3sTYoLS3FjBkzlAPlJ598goCAgEqVlR/FGxcXp5z4aouIiMClS5cAQO89hw8fDmtra2RnZ+O7777TK5ucnIyff/4ZADBx4kSd24Q9PDyUDv+SJUv0TugKCgrw9ddfAwD69eunc0ttbWFnZwdHR0ej/7QXEdTOK2PszO+5555TOshLly5FTk6OXp7169fj6tWrAMo70TIrKyvlqTibN2/G+fPn9cp+++23yM3Nha2tLfz9/XXS5PifO3dOmRqiLT4+Xun03R3/QYMGoV69eigrK8MXX3yhVzY9PR1r1qwBALz44ou1ct0IoPxEFSi/k0z+zt7t6NGjSsf6hRdeUF5n+6vZLLV9sd9UbvHixThx4gQAwM/PD0uXLjV61/XdzNW+HB0dMXDgQABAWFgYMjMz9bb9+eefKwuNDx8+vFKfx5LY2NiY7Nc4Ojoq9V2nTh3lNe2HXDB+5tWgQQMMHjwYALBp0yacOnVKL8+ZM2eUJ0v7+fnpXMDmsZOqhSC6S0JCgnBxcRGSJImRI0eKP//8U2RnZ4sTJ06IiRMnCkmShIuLi4iNjTX3rlqsdevWCUmShCRJIjg4WBQUFJj8V1hYqJRVqVRi+PDhQpIk4e7uLtatWyfS09NFamqqWL58uejcubOQJEkEBQUZ3PbcuXOVbX/yySfi0qVL4tatW+Lnn38Wnp6eQpIk4e3tLfLz8/XK/v7770rZwMBAkZCQILKzs8XBgweFn5+fkCRJdOnSRZw+ffqB1V1Ndu3aNaV+tm3bppfO2NUMcXFxyjHOx8dHREVFiczMTHH16lWxdOlS0bFjRyFJknjrrbf0yubn54vevXsLSZJEz549xbZt28StW7fEpUuXxLx585Q6XrRokcFtv/7660KSJOHq6ipCQkJEamqqSE9PF2vXrhXu7u5CkiQxevRooVar9cr+8MMPyvvPmDFDJCUliaysLLFz507h7e0tJEkSHh4e4saNG9VeZzWFRqMR48eP16mHY8eOiezsbHHlyhXx/fffi6efflpIkiS8vLxEdna2Upbtz7wOHTqk1MHRo0cN5rHU9lXb+00VxS45OVn5/EOHDhVZWVkV9ms0Go3Oe5irfaWmpgo3NzchSZIYOHCgiI2NFVlZWSIpKUm8/fbbyvuGh4dXX4U+ZJVpe6b0799fSJIkZs2aZTQP4/fgVCZ+GRkZwsPDQ/l9W7VqlUhJSRGZmZkiMjJS9OjRQ0iSJPr162cwBjx20v2yEkIIcw9sUc0TERGBuXPnQqPRGEz/4IMP8Oqrrz7cnapFfHx8lCcvVEarVq10bku9du0aAgIClMUT79a1a1esXr1a51GhsuLiYrz11ls4cOCAwbKNGjXChg0blGkmd1u2bBlWrFhhMM3GxgZLly7F888/X9FHqpVSU1OVxbqXLFmiXHXXxtjVDL/88gvmzJlj9FZ9T09PhISEwNnZWS/t1KlTmDx5MnJzcw2WHTRoEP73v/8ZnMqak5ODwMBAo+sPtGvXDhs2bFAWINam0Wgwa9Ys5Yrv3RwcHBAWFoZnnnnGYHptkZubi6CgIGWhWEPatm2LFStW6C0OzPZnPocPH1ae2Ld+/Xqd6TPaLLV91eZ+U0Wxmz17tsE7HEyJjY3VWWDYnO0rLi4O06dPN/p7MHHiRMyePdvUx6nRKtv2jPH29sb169cxevRoLFiwwGAexu/BqWz8kpOTMWXKFGRkZBhMb9myJVasWKGsLamNx066XxxUIqMSExOxatUqHDlyBDk5OXB0dETXrl0REBDAWxDvQ3Z2dpXr7+5BJaD8luCwsDDs3LkTqampEELg8ccfx7BhwzBhwgSTt51rNBps2bIFW7duxfnz51FcXIwWLVqgX79+mDJlCpo0aWJyf/7880/8+OOPOHnyJHJzc9GwYUP06NEDkydPhqura5U+W21SmUElgLGrKa5du4Y1a9YgPj4e6enpcHBwQIcOHTBq1CiMGDFCWQTYkFu3biE0NBRxcXFIS0uDjY0NXFxc8OKLL+LFF180uTZaaWkp1q1bh6ioKFy+fBkqlQpt2rTBoEGDMHny5AqnrkVHRyMiIgKJiYm4c+cOHn30UfTu3RtTpkxB27Zt77k+LIlGo8GOHTuwbds2JCYmIjc3F46OjujQoQMGDx6MsWPHGhwYAtj+zKUqJ7aW2r5qa7+potgNGzbM4HRFU+4eVALM275SUlIQGhqKgwcPIjMzE/b29nB1dYW/v78ytchSPYxBJYDxe1CqEr+CggKsW7cOO3fuxJUrVyCEQJs2bfD888/D399fWZTbEB476X5wUImIiIiIiIiIiKqMC3UTEREREREREVGVcVCJiIiIiIiIiIiqjINKRERERERERERUZRxUIiIiIiIiIiKiKuOgEhERERERERERVRkHlYiIiIiIiIiIqMo4qERERERERERERFXGQSUiIiIiIiIiIqoyDioREREREREREVGVcVCJiIiIaoyQkBC4uLjo/XN1dYWnpycmTJiAX3755YHuw+HDh+Hi4oIFCxY80O1UpHv37vD29jbrPhARERGZYmPuHSAiIiK624ABA9CpUyfl/1UqFbKzs7Fjxw7MnDkTly5dwjvvvGPGPSQiIiIiDioRERFRjTNw4ECMGjVK7/XXXnsNI0eOxA8//ICXXnoJrVq1MsPeERERERHA6W9ERERkQdq1a4cBAwZArVZj//795t4dIiIion813qlEREREFqVZs2YAgNu3bwMA7ty5gzVr1iAmJgYpKSlQqVRo0aIFBg4ciGnTpqFevXooKipC7969Ub9+fezZswdWVlY67/nBBx9g69atiI6ONrrdzMxMfP3119i7dy+ysrLQuHFjeHl5Ydq0aWjatKlO3uvXryM0NBQHDhxARkYGbGxs0L59e4wZMwavvPKKTt7s7GyEhIRg165dyMvLQ9euXfHBBx9UQ00RERERPVgcVCIiIiKLkpKSAqB8cEmlUiEwMBCnTp1Cnz590KdPH9y5cwe7d+9GWFgYUlNTsXz5cjg4OGDw4MHYunUr/vrrL/To0UN5v5KSEsTExMDd3R3t2rVDRkaGwW2+8soruHXrFnr16oUhQ4bg7NmziIiIwO7du7Fx40a0adMGAJCamorRo0ejqKgIPj4+aNGiBTIyMhAdHY25c+dCrVZj/PjxAMoHxMaPH4+LFy+iZ8+ekCQJR44cwYQJE1BcXIz69es/hBolIiIiujccVCIiIiKLcfr0aezevRv29vbo27cvoqOjcfLkSbzxxhs6C3e/9957GDx4MHbt2oWioiI4ODjAz88PW7duxfbt23UGlXbv3o2CggL4+voa3e6cOXNw69YtfPrppxgzZozy+oYNGzBv3jx8+OGHWLt2LQAgNDQUOTk5WL16NXr16qXkHT9+PMaMGYPt27crg0phYWG4ePEigoKCMG3aNADli5IHBwdj+/bt1VNpRERERA8IB5WIiIioxtm1axeuX7+u/L9KpcLly5cRFxcHlUqFWbNmoVGjRujcuTM+/fRTDBgwQKe8k5MTOnfujH379iE3NxcODg7w9PREq1atEB0djTlz5sDGprwb9Ouvv8LW1hZDhw41uC9paWk4dOgQunfvrjOgBAD+/v7YunUrDh06hNTUVLRu3Rq+vr5wc3PTGVACgKeffhr29vbIyspSXouKikL9+vUxdepU5TUbGxsEBwcjKirq3iqPiIiI6CHhoBIRERHVOLGxsYiNjVX+39bWFg0aNEDv3r0xbtw49OnTBwDQvn17tG/fHiUlJTh58iQuX76MlJQUJCYm4siRIwAAtVoNALCyssLw4cPx3XffYf/+/ejXrx9u376N+Ph49O3bFw0bNjS4L0lJSQCA7t27G0zv1q0bTp8+jeTkZLRu3Rrdu3dH9+7dcfv2bSQlJSElJQWXL19GQkICSkpKlP0pLi7GlStX4OHhAVtbW533bNq0KVq3bg2NRnMftUhERET0YHFQiYiIiGqchQsXYtSoURXm02g0+P7777F69Wrk5uYCABo3boyuXbuiVatWuHjxIoQQSv4RI0bgu+++w/bt29GvXz/s2LEDZWVl8PPzM7qNgoICAMAjjzxiMF1epLu4uBgAkJubi4ULF2L79u0oKyuDlZUVWrVqhWeffRZ///23Uk7eX0dHR4Pv6+zsjJycnArrgIiIiMhcOKhEREREFmvVqlVYtmwZPDw88Prrr6NTp05o0qQJAGDy5Mm4ePGiTv727dvD3d0dsbGxKC0txY4dO+Ds7Iz+/fsb3YY86GNoAW8AyMvLAwA0aNAAAPB///d/2Lt3L15++WX4+flBkiQ4OTkBAH777TelnLOzMwAgPz/f4PsWFhZW9PGJiIiIzMra3DtAREREdK+2b9+OOnXqYMWKFejbt68yoCSEwKVLl5S/tfn5+aGwsBC7du3CsWPH8Pzzz8POzs7oNjp16gQAOH78uMH0o0ePwsrKCk888QTy8vKwd+9edOnSBfPmzUO3bt2UAaXU1FSUlJQo+2Nvb48OHTrg77//Vu5ykuXl5SlPuSMiIiKqqTioRERERBarbt26UKvVyM7O1nn9m2++URb6VqlUOmkvvPACbG1t8cUXX0ClUpmc+gYALVu2hKenJ86cOYMNGzbopG3atAnHjx+Hp6cnmjdvDltbW1hbWyMvLw+lpaVKvuLiYnzyyScAgLKyMuX1kSNHorCwEF988YUy2CSEwNKlS/X2m4iIiKim4fQ3IiIisli+vr5ISEjAK6+8giFDhsDW1haHDx9GYmIiGjdujKysLNy+fVunjLOzM7y9vREdHY02bdrgmWeeqXA78+fPx7hx4zBv3jzs3LkTLi4uOHfuHA4cOICmTZsqA0YODg7w8fFBdHQ0xowZg969e6OwsBB79uzBrVu34OzsjPz8fGg0GlhbWyMgIAC7d+/GunXrcObMGbi5uSEhIQHnzp1D48aNH0SVEREREVUb3qlEREREFsvf3x9z5sxBgwYNsGnTJvz2229wdHTEl19+ifnz5wMA9u7dq1fu+eefB1A+KFUZ7dq1w5YtW/DSSy/hwoULCA8Px5UrVzBhwgRs27YNjz32mJL3s88+Q0BAAPLz8xEeHo74+Hg89dRT2LhxI0aMGIHi4mIcPnwYAGBnZ4dVq1ZhypQpyMjIwMaNGwGUrxUlT+UjIiIiqqmsxN0LDRARERHVcl9++SW+//57xMTEoG3btubeHSIiIiKLxDuViIiI6F8lPT0dmzdvhqenJweUiIiIiO4D11QiIiKif4Vff/0Va9asQUpKCgoKChAUFGTuXSIiIiKyaBxUIiIion+F5s2b4/r167C3t8fMmTPRo0cPc+8SERERkUXjmkpERERERERERFRlXFOJiIiIiIiIiIiqjINKRERERERERERUZRxUIiIiIiIiIiKiKuOgEhERERERERERVRkHlYiIiIiIiIiIqMo4qERERERERERERFX2/wCBL9tB7on0h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1849438"/>
            <a:ext cx="1117282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xmlns="" id="{373827F3-F386-AA4E-80ED-D86DEF8C158D}"/>
              </a:ext>
            </a:extLst>
          </p:cNvPr>
          <p:cNvSpPr txBox="1">
            <a:spLocks/>
          </p:cNvSpPr>
          <p:nvPr/>
        </p:nvSpPr>
        <p:spPr>
          <a:xfrm>
            <a:off x="864972" y="519258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Payload is correlated to the orbit type.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AutoShape 2" descr="data:image/png;base64,iVBORw0KGgoAAAANSUhEUgAAAYIAAAEGCAYAAABo25JHAAAAOXRFWHRTb2Z0d2FyZQBNYXRwbG90bGliIHZlcnNpb24zLjUuMSwgaHR0cHM6Ly9tYXRwbG90bGliLm9yZy/YYfK9AAAACXBIWXMAAAsTAAALEwEAmpwYAAA6D0lEQVR4nO3deXxcd3no/88zI432XbIk25LlfcmeOAvZCDQJSaBJgdIkBFogEPj9LtwutLehtPwutLRQ7qXt/ZW2hLCUEgghYUkbh4QlEGdz7MRxvMX7IsmStUuzz5xzvvePGQfZkWVJnjPnaOZ5v156eTRzfOaRNHOeOd/v+T6PGGNQSilVvAJeB6CUUspbmgiUUqrIaSJQSqkip4lAKaWKnCYCpZQqciVeBzBbzc3Npqury+swlFJqXnnppZeGjDEtUz027xJBV1cXW7Zs8ToMpZSaV0TkyOke06EhpZQqcpoIlFKqyGkiUEqpIqeJQCmlipwmAqWUKnKuJQIR+YaIDIjIjtM8LiLyf0Rkv4i8KiIXuxWLUkqp03PzjOBbwE3TPH4zsDL7dQ/wry7GopRS6jRcSwTGmKeBkWk2uQ34tsl4AagXkXa34lFKKTU1LxeULQK6J33fk72v79QNReQeMmcNdHZ25iU4pYpV2nboHY3RUlNOVdm8W3Oac/GUzaGhKLYPere01pSxoLY85/udF39lY8x9wH0A69ev9/6voVSBCifS7Do2QTRp0TMa56LOhqJOBrGUxdajYxgDoaC319bEUhblJYGCSwS9QMek7xdn71NK5Zkxht6xOPuOR6gMBWmpKSeWsnj56CgXdTZQXYTJIJq02No9SokEqCr3/ue3HMe1fXuZ4h4Ffj979dAVwLgx5g3DQkopdyUtm53Hxtl7PEJDZYjKUOagVxkqoSwYZOuRUcKJtMdR5lckabH16CilgUBRnBG59hOKyPeA64BmEekB/j+gFMAY82/ABuAWYD8QAz7oVixKqamNxVLsPDaBMYaW6rI3PF4RCiICW4+OcmFnA7XlpR5EmV/hRJpXuscIBQOvJ8VC59pPaYy58wyPG+C/ufX8SqnTcxzDkZEoh4Zi1JSVUF4aPO22Jx57+cgoF3U0UFdZuMlgIpHmlaOjlJeUUBE6/e+k0OjKYqWKTDxls61njCPDMZqqQtMmgRPKS4NUhUrY2j3KWCyVhyjzbzyeZuuRUSpKiysJgCYCpYrKYDjBlsMjxFM2TVVlBERm/H/LS4NUl5Ww9egYo9HCSgbjscxwUGVo+rOjQqWJQKkiYNkO+46HebVnnKqyEmrmONZfVhKktryUV7rHGI4kcxylN8ZiKV4+OkpVKFiUSQA0EShV8E5cAXNsLE5LdRmlZ3k9fKgkQF1FKa/2jDMUTuQoSm8MR5JsPTpGbXkpZSXFmQRAE4FSBcsYQ99YnC2HR7AdaKwqQ2YxFDSd0mA2GfSOMzhPk8FQOMGrPePUlpcSKinuQ2Fx//RKFaiU5bC7b4Ld/RPUlZe6ci18aTBAfUWI7T3jHB+fX8lgMJzg1d5x6io0CcA8KTGhlJq58XiancfGsW1DS3XuyxFMVhoM0FAZYmdfZi1CW32Fq8+XCwMTCXb0jlNfGTrrYbJCoYlAqQLhOIae0Rj7ByPUlJVSU5afMe+SYICGitJMMgDafZwM+sfi7Oqb0CRwCk0EShWARNpmT3+YkViSxsoygoHczAXMVEkwQFNVGbv6J7CNYXFDZV6ffyb6skmgsTJEiSaBk2giUGqeG44k2d03gYjQXOXuUNB0ggGhqbKMPf1hjIGORv8kg97ROK8dn6CpKv9Jcj7QRKDUPGU7hkNDUY6MRKkvD/li0jMYEJqqytg3EMYYQ2dTldch0TMaY09/WJPANDQRKDUPxVIWu/omiCQsmme5QthtwYDQWFnG/oEIxkBnU2XOLludre6RGPsGNAmciSYCpeaZgYkEu/smCJUEaap6Y8VQPwgGhKbqMg4MRXAwdDVV5T0ZHBmKcmAwQqMmgTPSRKDUPJG2HQ4MRjg2Gp8XV70EJDNMdHgohjGwtDk/ycAYw+HhKIcGo2edBIwxfPO5w9iO4ZoVzaxuq/Hs7MZNmgiUmgfCiTQ7j02QTNs0V+duhbDbAiI0VoU4PBzDcQzLF1S7GrsxmXmTw8NRmqrPfsjsuQPD/GhrLwGBR7cdo6WmjKtXNHP1imZWuvyz5JMmAqV87EQLyf0DESpKgzT6dChoOgERmqtCHB2N4WBYucCdT9XGGA4MRjk6HMtJEkikbe5/5hBdTZX87TvPY/PhETbuG+I/tx3jR1t7aastzySFlc0sy9PZjls0ESjlU0nLZt/xMAPhFI2VoXk9zp25tLWM3rE4xsDKBTUEcvjzGGM4MBDh6GgsZ2dMD7/Uw1AkySdvOI+a8lLeuqaVt65pJZKweP7gEM/sH+KHW3t4+OUeFtaVc/XKFq5Z0cwSDyfH50oTgVI+NBZLsePYOBimbCE5H4lk1hkcG0vgGFjdmptk4DiG/YNhesfiNOeosF7feJxHXu7hzataOHdR3UmPVZeXcMO6Nm5Y18Z4PM0LB4fZuG+Qh1/q5qEt3XQ0VHD1imauWdniq7UU09FEoJSPzKaF5HwkIjRVhegfT2CMYXVb7Vmd6TiOYe9AmL6xBE05rK56/8ZDlASFD17ZNe12dRWlvO2cNt52ThujsRTPH8gkhQc3d/O9zd10NVW+nhQW+rj0hiYCpXzCcQy7+yYYjCRpqgr5am1ALokIzdVlHJ9IYswEa9rnlgwcx7DneJjjEwmaqkI5SwJbDo/w4uERPnBlF02zOBtrqAxxy3nt3HJeO8ORJM8dGGbj/iG+s+ko39l0lGXNVVy9splrVrTQVufdCvCpaCJQyieOjEQZiCQ8LRORT83VZQxGkpi+cda2180qGdiOYU//BMcnkjlNAmnb4b6NB1lUX8GtFyyc836aqsv47QsW8tsXLGQwnOTZA0M8s2+Ibz9/hG8/f4QVC6q5Jnv10YJa7//emgiU8oGBiQQHB6M0F8h8wEw1VZUxHEmyq2+ctW21MyoGZzuG17JnTrn+ff14ay994wk++9vn5GydRktNGb9z4SJ+58JFHJ9I8Oz+ITbuG+Kbzx3mm88dZnVrDdesbOaqFc2e/f01ESjlsYnsGoGGysIdDppOYzYZ7Dw2wTkLp08Glu2wu3+C4Ugq56uqB8NJvr+lmyuWNXLxkoac7vuE1tpy3nXxYt518WL6xuM8sy9z9dH9zxzi/mcOsa69lmtWNnPl8mYaq0KuxDAVTQRKeSiRttneM05VqMT3K4Xd1FRVxmgsxY5sMpjqd2HZDjuPTTAWz30SAPjmc4cwBu6+elnO9z2V9roK3rO+g/es76BnNMYz+zPDR199+iD3PX2QcxfVcfWKZq5c3kR9pbtJQYwxrj5Brq1fv95s2bLF6zCUOmu2Y3i1Z4xYyqa2vNTrcHxhLJaiqizIuYvqT6qmms4mgfFYypVFda/2jPHpH+/gzks7eO/lS3K+/9k4MhzlmezwUe9YnIDA+YvrWb+kgZvPbeOSrsY57VdEXjLGrJ/qMT0jUMoDxhj2DYQZj6d9WzjOC/WVIcbiKbb3jnFeNhmkbYcdveOEE5YrScCyHe57+iALasp49yWLc77/2VrSVMWSpiree1knh4djbNw3+PrwUWkwMOdEMB1NBEp5oHcsnr32PX/jwDN1eCjKvoEw169t9WSFbH1FiPF4ild7xljTXsue/gliSZsGl4ZHNuzo48hIjL+4eQ1lJf5ZtyEiLG2uYmlzFe+/Ygnbe8dZ3VbjynNpIlAqz0ajKfb2h2nM4QKoXBkIJ/irn+xgLJ7GMfC2c9o8iaOuIsREIs3mQ8OUBgOujZGPxlI8sOkoF3XUc8WyJleeIxdOJIW6CneGEIt3dkopD0STFtt7x6ir8F/toETa5vOP7SZlO6xtq+GrTx9g/0DEs3hqy0tpqCyjrsK9s6ZvP3+YlOVwz7XLfJeU80kTgVJ5krIyY92hYNAXbSUnM8bwjz/fy6GhKH/2ttV8+u3rqKso5Qs/3U0kYXkWl5vJ8rX+CX6+e4BbL1jI4ob5URPILf56NSpVoDLlECZIWQ5VZf4bkf3+lm6ePTDMB67sYv2SRuoqSvnzt61hKJLiH36+F2eeXV14JrZj+OqvD9JYGeL2Szu8DsdzriYCEblJRPaIyH4RuXeKxztF5CkR2Soir4rILW7Go5RXDg1HGQqnXL8efC6eOzDEA5uO8pbVLbzzokWv37+mvZYPXbWUFw+P8MjLPR5GmHs/332c/YMRPnhVF5Uh/yXmfHMtEYhIEPgKcDOwDrhTRNadstlfAg8ZYy4C7gD+xa14lPJK/1icI8PRvK4UnalDQxG+/LO9rG6t4eNvWfmGcfLfPr+dq1c0850XjvBqz5g3QeZYOJHm358/zLr2Wt68qsXrcHzBzTOCy4D9xpiDxpgU8CBw2ynbGKA2e7sOOOZiPErl3Xg8ze7+MA0V/isfMR5P8zeP7aaqrIS/uGXtlPMWIsIn3rqChfUVfOmJPQxHkh5EmlsPbDpKNGnxsTcX9wTxZG4mgkVA96Tve7L3TfY/gfeJSA+wAfjEVDsSkXtEZIuIbBkcHHQjVqVyLpG22d47RnVZyYyKqeVT2nb4u8d3MxZL8+lb1k57tlIZKuHem9YQT9v8/RN7sGwnj5Hm1qGhCI/v6OPmc9tZ2lztdTi+4fWr807gW8aYxcAtwH+IyBtiMsbcZ4xZb4xZ39Kip3LK/yzbYcexcQKI75rLGGP46tMH2Xlsgk+8dQWrWs+8SGlJUxUff8sKdvVN8O/PH8lDlLlnjOHffn2Q6rIS7rq80+twfMXNRNALTJ6OX5y9b7K7gYcAjDHPA+VAs4sxKeW6TPmICNGkRY0Pawht2N7HEzv7+d2LF3Pd6gUz/n/XrV7ALee18+NXennuwJCLEbrj13sH2dU3we+/qcuXfxcvuZkINgMrRWSpiITITAY/eso2R4HfAhCRtWQSgY79qHmteyRG33iCBhcXQs3Vtp4x7tt4kMu6Gnn/m2ZfXO3DVy9lVWs1//SLfRwbi7sQoTtiKYtvPnuYFQuquWFdq9fh+I5ricAYYwEfB54AdpO5OminiHxORG7NbvZJ4CMisg34HvABM9/KoSo1yVA4wb6BCI2VueualSt943G++PhrLGqo5JM3rprT5HVpMMCf37SGYED4u8d3k0jbLkSae9/f3M1ILMXHrl3uu0l7P3B1jsAYs8EYs8oYs9wY8/nsfZ8xxjyavb3LGHOVMeYCY8yFxpgn3YxHKTdFkhY7sg1m/FY+Ipay+OvHdmOAv3r72rO6dn5BTTl/esNqjgzH+NdfHcDvn926R2P8ZNsxrl+7wLWibfOd15PFShWEpGWzo2eMitKg7xrM2I7hfz+5l97RGPfevIb2uoqz3ufFSxq449IOfrlngCd2Hs9BlO4wxnDf0wcpLwnw+2/q8joc3/LXK1apeSjTQzeM5RhfrlJ9YNMRXjw8wj3XLOOCxfU52+/tl3ZyUUe958XppvPCwWFe6R7jvZcvca2MdSHQRKDUWTo0GGEkmnK1SuZc/XrvID94qYe3ndPGLee153TfwYDwyRtXU18Z4u8e3004kc7p/s9WIm1z/zOHWNJYydtz/LMXGk0ESp2FvrE4R0divmwws+94mP/zi32cs7CWj7pUZrmuopR7b1rDSDTFl3/mr+J0P3y5h4Fwko9eu8x3czZ+o4lAqTkaj6XZ3T/hywYzI9EUn9+wm/rKUj5181pX5y1Wt9Vw99VL2XJklIdf8kdxuv7xBA+/3MO1K5s5L4fDYYVKE4FScxBP2bzaO0ZNWanvPm2mLIe/3bCbaMriL7N9Bdz29vPauXZlMw9sOsK27jHXn+9M7n/mIAERPnjVUq9DmRc0ESg1S2nbYWfvOCUS8GX5iH9+ah97jof54+tXsbS5Ki/PKyJ8/C0rWVRfwZee9LY43UtHRtl0aITbL+2guTr3ze4LkSYCpWbBGMPe/jDRlEV1uf+uEPrxK708tWeQ917WyZXL81utpSIU5FM3ryVp2XzRo+J0advhaxsPsrCunN+58NQal+p0NBEoNQtHhqMMRBI0Vvnvk+aWIyN867nDXLW8ybOuWx2NlXziLSvZ3TfBt547nPfnf3TbMXrH4nzk2mW+W8/hZ/qbUmqGBiYSHBiK0ljpvyTQPRrjS0/soaupij+6fm7lI3Ll2lUtvOP8dn6y7RjP7s9fcbrhSJIHNx/l8qWNrF/SmLfnLQSaCJSagXAiza6+CV82mIkkLP7mv3ZRGgzw6bev9cW8xYeuWsrq1hr+6Rf76B3NT3G6bzx7GNsxfPjqZXl5vkKiiUCpM8g0mBmnsrTEd8MNtmP44hOvMRBO8qmb17CgptzrkIDfFKcrDeanON2O3nGe3jfIuy5eTFudP34H84m/XtVK+YztGHb3TWBMZjLUb7757CFe6R7j/7luOecsrPM6nJO01JTxpzeu5uhIjH/51X7XitPZjuGrTx+gpaaM3714sSvPUeg0ESh1GsYY9g+EGY+nqfVhI5Of7ernJ9uOcesFC7lxXZvX4Uzpos4G7rysk6f2DPLTnf2uPMfjO/o4PBzj7quWujIs5hjDeDxNOJEmlrJIWja2458V1Lngv+vflPKJ3rE4vWNxmn14hdCuvgn+5VcHuLCjng/5fNHU7Zd28Fp/mPuePsiKlmpWzqA15kyNxVJ8Z9MRLuyo58rlTTnb72Tj8TRNVSFCJQFSlkMi7RBNWaSzl8eemDE6kRqCIpQEAgQCUBIIEAyI7xYdnkoTgVJTGI2m2Nsf9mX5iIFwgr/bsJuWmjL+x9tW+/4gExDhkzes4o8eeoUv/PQ1/uH3LqQ2R6udv/3CERJph3uucaeWUmYthGFFazVlJSefbRhjSNsGy3GwHINlGyzbIZG2SVoOCcshmbaJJG0sZ4qkYaAkGCAomURREsz868XFCJoIlDpFLGWxvXeM2gr/lY9IpG0+v2E3Kdvhb99+3rzpvVubLU7354+8ypd/vpfPvGPdWR/w9h4P8/Ndx7ntwkV0NFbmKNKTjSfSLG95YxKAzGrqUIkQmsEIu+MY0o6D7WSTh51JHieSRjxlk7IcYikLyzEImWTxm3/l9TMQN2giUGqSlOWwvWecUDA45ZvfS8YY/ukX+zg0GOUz71jn2sHPLataa/jwNcv4t18f4Adburn90s4578sxhn/79QHqK0u58zJ3Fs+lLIdQSYD2HFyFFAgIZYGZvZ5sJ3uWYWfOMtKOkz3TcKircOeQrYlAqSzHMew5PkHKcqj3YROTh7Z088z+IT54ZRfru+bngqlbzm1jd98ED2w6yuq2Wi7sqJ/Tfn6x+zj7BiL88fWrXGsGNJFIc87CWkryfMlwZk4hSFkej8561ZBSWYeHowyFU75MAs8fGOI7m45y3eoW3nnR/K2hkylOt4LFjZV86YnXGJpDcbpIwuLfnz/C2vZa3rK6xYUoM9Vla8pKiqZonZ4RKE/FUza7+sZx8l+f7CTGGMJJy5dv/MNDUb78872saq3mE29ZmZfJ68FIgpqyUlcuxywvDfKpm9fwyYe28cWfvsbfvvO8WS3Ue+DFI0zE03z21nNc+11EUhYXd9YT8NkckVv0jEB5aiKeYjyefv0SO6++SoIBmqvLfFc+Yjye5q8f20VlqIS/uHktoRL337KJtE1laZCJZNq1RWAdDZV84q0reK0/PKvidIeGomzY3sdN57axvKXaldgiCYvm6pAvzwzdomcEylNDkZQvSzf4Qdp2+MLjuxmNpfjCu86nKU9nK5Gkxbr2GkZiaYYjSdd6MV+zsoXX+sM8uu0Ya9pquGbl9MM8xmRWEFeVlfD+K5a4EpMxhoRlcV6Lv1Zpu03ffcozjmMYiaZ8USTNj7628SA7jk3w39+6klU5XIQ1HdsxBANCY3UZS5urMAZXL1v8wJVdrGmr4f//5X66R2PTbrtx3xA7j03w/iuWuHbZ7EQizcL6CqrzOVPrA5oIlGeiKQvbGN9dq+8HG7b38fiOft598WKuW70gb88bzh4IS4OZ7msrFlQznki59nyTi9N94fHXTlucLp6y+fqzh1jeUuVaOY3MZZuGJU356ermJ5oIlGfCcQtNAW/0as8Y9208yPolDa4NgZyO5ZiTqne21pZTW15KNGm59pzN1WX82dvW0D0S4ytPTV2c7vtbuhmJpvjYtctd++AwFk+xtKmqKM9QNREozwxFk0X5pptO/3iCL/z0NRbWlfNneS4fEUtZ1FWWnjQsEggIq1priKctHJcmjgEu7Kjnrss7+dXeQR7fcXJxut7ROD95pZe3rlnAmvZaV54/bTuUBISFDRWu7N/vNBEoT9iOYSyW1kQwSSxl8TeP7cIY+Mu3r3NtodRpnz9t0TnFauWa8lI6GqsYjbk3RATwnvUdrF/SwNc2HmTv8TCQmby9b+NBQiUBPvCmLteeeyJbSqJYL1oozp9aeS6aynzC9Nvlml56YNNRjo7E+POb1rCwPr+fTC3boTQQoOE0l0wuaaqkNJipvumWgAh/csMqGqtCfOGnrzERT/Pi4RFePjrKnZd10lDlztVLibRNeWmQBbXF29BGE4HyRDie1iQwyZHhKP/16jFuOrdtzmUXzkY4adHRUHnaoajSYIBVrdVMuDhxDJmzj3tvWsNoNMX/enIPX9t4kI7GSt5xXrtrzxlJplm5oLqoL1pwNRGIyE0iskdE9ovIvafZ5vdEZJeI7BSR77oZj/KPwUiScp8VdfOKMYavbTxIZaiE912e38nhE8/vGHPGT8TN1WU0VZcxEU+7Gs/K1hruuXYZW7vHOD6R5KPXLnOt3k9mXiREo0tnG/OFa4OQIhIEvgLcAPQAm0XkUWPMrknbrAQ+BVxljBkVkfxdJ6c8Y9kO4/E0DS4tVJpvnj84zLaecT725uU5q9M/G9GUTVNV6IytOEWEFQuqefHQyOvrDdxy0zltHJ9IYozhgsX1rjyHMYZoyuKS9kbf9ZzINzdnoy4D9htjDgKIyIPAbcCuSdt8BPiKMWYUwBgz4GI8yieiKRtjKPo3H0DSsvn6M4foaqrkpnO8aTeZSNusaZvZgrXKUAnLmqs4MBh1tS6TiPCBK7tc2z/ARMKirbacOg+Sr9+4OTS0COie9H1P9r7JVgGrRORZEXlBRG6aakcico+IbBGRLYODgy6Fq/JlIp4moCsIAPjhy70MhJPc4+L18dNJ2w7lpYFZHQwXNVRSGQqedvHXfOAYQ9p26GouvsVjU/F6srgEWAlcB9wJfE1E6k/dyBhznzFmvTFmfUuLO2VnVf4MhJNnHIYoBgMTCR5+qYdrVjZz3iJvattMJNJ0NFbOqspmMCCsbqsh7GJROreNxzM/d74v0fUrNxNBLzC5ddDi7H2T9QCPGmPSxphDwF4yiUEVqLTtEE6kKctDFU2/+8azhxCBD17pTfP5EwfxlprZD/HUV4ZYWF/BeMLdiWM32I4BDB2Nxbl4bCpuvhs3AytFZKmIhIA7gEdP2ebHZM4GEJFmMkNFB12MSXksmsyUlSj2+YFtPWM8e2CY96zvmNOBOBciSYu2uvI5t+TsaqoCl4vSuWEsnmJp89R9iIuVa4nAGGMBHweeAHYDDxljdorI50Tk1uxmTwDDIrILeAr4M2PMsFsxKe+Nx3T9gO0Y7nv6IK21ZbzzQu+6jSUth/a6uX8qfr0oncuXk+ZSLvsQFxJXB8iMMRuADafc95lJtw3wJ9kvVQQGIzo/sGF7H0dHYnz6lvw0mplK0rKpDAWpLT+7Q0BrbTnHxuNEkxZV86B0s1d9iP1Ofxsqb1KWQzhpFfUp+Xg8zQMvHuGijnouX+pdA/pI0qKrqfKsh+hOFKWLuVyULheKrQ/xbGgiUHlzYn6gmP3H84dJpB0+cs0yz+ZJbMcgAo05OiDWlJeyJA9F6c5WJGWxorW6aPoQz4YmApU3o7EUJYHifcntH4jw5K7j/Pb57XRMUeUzXyJJi4V1FTmttNmZLUqXtPy5tqAY+xDPRvG+K1XeDYWTVBRp2ekT/XbrKku549JOT2NJ285JzWdy4fWidD6cOD7Rh3iZS83uC8GMEoGI/KGI1ErG10XkZRG50e3gVOFIWjbRlO3Z5KjXfrV3kNf6w/zBm7o8nVSNp2xqKkpc6fnbXF1GS637Relmq1j7EM/GTN+VHzLGTAA3Ag3A+4EvuBaVKjjRpE2xXjUaS1l869nDrGqt5q1rvK2rGEtbdDa4MywlIqxoqSHtONlFW94r5j7EszHTRHDiLXwL8B/GmJ2T7lPqjEaiyaKdH3hoSzcjsRQfvXa5p2sobMdQEhBXSy5XhIIsb6n2zcTxWDxFV5H2IZ6Nmb4zXxKRJ8kkgidEpAaYX8sJlaeGwikqi3D9QKbf7jGuX7uAVa0zq/DplnAizaKGCtevoV9YX0FlKEg85e3E8Yk+xIuKtA/xbMz0FXE3cC9wqTEmBpQCH3QtKlVQEmmbpGUXZT/Y+5/J9Nv9fRf77c6U7Rha89COMRgQ1rTVEkl5W5Su2PsQz8ZMf0NvAvYYY8ZE5H3AXwLj7oWlCkkkaeGPEeP82nx4hC1HRrnz0s7T9gLOl2jSoqE6lLdqm3WVpZ4WpdM+xLMz00Twr0BMRC4APgkcAL7tWlSqoIxEU4SK7FNZ2nYy/XYbKnjH+e71252puGXT4dIk8eksbfauKF0kabGipaqo+xDPxkzfnVa2LtBtwD8bY74CeDvgqeaNYlw/8JNXjtE3nuAj17jXb3em0rZDWUmA+jx34iorCbLSg6J0mT7EpTRpKYkZm+krNCwinwLeBzwmIgEy8wRKTSuesknZjucHw3wajiT5/pajXLGskYs6G7wOh3AiTUfD7JrP5EprXTm1FSVEk1Zenu9EH+LlLdVFX+p8Nmb67rwdSAJ3G2P6yTSZ+ZJrUamCEcnTAcBPvvXcYWzHcPdVy7wOBWMMhrk1n8kFkUxRunjazktROu1DPDczSgTGmH5jzJeNMRuz3x81xugcgTqj4UiSsmDxDAvt6pvgV3sHeddFi3NexmEuokmbBTXlnl5HX1NeypKmStfXFmgf4rmbaYmJK0Rks4hERCQlIraI6FVDalrGGIYiqaLpP2A7mXpCzdVl/O4li70OB4CkbbGo3vvr6Dsa3S9Kp32I526mQ0P/TKa5/D6gAvgw8C9uBaUKQzxtY9lO0Vy58bNdxzk4GOVDV3X5YiVrynIoLy2htsL7A2NpMMDq1mrCLl1Oqn2Iz86MZ/CMMfuBoDHGNsZ8E7jJvbBUIYgkrKIpRBJJWHz7hcOcu7CWq1c0ex0OAOFkms6Gs28+kytN1WW01LhTlE77EJ+dmSaCWLYB/Ssi8vci8sez+L+qSA1Fk5QXyRvzgU1HiCYt7rl2uS8OvI4xCNDs0STxVESE5S01WMbktCid9iE+ezM9mL8fCJJpRh8FOoB3uxWUmv+MMQxHUr4YInHb4aEoG3b0cfO57ZlFVD4QTli01ZX7rux3RSjIsubcdjObSKRZ0VJdVJco59qMBg+NMUeyN+PAZ90LRxWKaMrGcUzBzw8YY7hv40GqQiXcdbm3DWcmS9s27T6YJJ7KwvoKjo3Fiafss76QQPsQ58a0iUBEtsPpy8QYY87PeUSqIEQS6aKoL/TsgWG2947z/1633JVmL3ORSNvUlJdS65N4TnWiKN1LR0coLw2c1VBaJGVxUUe99iE+S2c6I3gX0Ap0n3J/B9DvSkSqIAxFUgVfViKRtvn6M4dY1lzFjevavA7nddGUxbr2Wq/DmNaJonSD4ST1FXMryHeiD3GDi/0VisWZBtX+ARg3xhyZ/EWm8ug/uB+emo8cxzASLfz5gUde7mEokuSea5f5ZgjMzg7Hudl8JldOzKfMpSid9iHOrTMlglZjzPZT78ze1+VKRGrei6YsHGM87cbltv6JBI+83MObV7VwzsI6r8N5XTiZZmGd+81ncqGsJMjKlrkVpdM+xLl1pldL/TSP+XMmSnkuHLcKfvnAN545RDAgfPDKLq9DOYllO74obTFTrXXl1FeWzqomlfYhzr0zJYItIvKRU+8UkQ8DL7kTkprvBiPJgh4W2np0lOcPDvN7l3T4qtRxLGXRUBmiah59ShYRVrbWkJhFUTrtQ5x7Z3rF/BHwIxG5i98c+NcDIeCdLsal5inbMYzF0tRX+vOKlbNlZRvOtNeVc9uFi7wO5ySxlM2KBfNvzLy6rIQlTZV0j8ZorJw+sWofYndMmwiMMceBK0XkLcC52bsfM8b80vXI1LwUTVkYCnd+4LHtfXSPxvmrt6/11WIty3YoDQao97gl5lx1NFbSP5EgadnTlomYSKRZ3VqjfYhzbKYLyp4CnnI5FlUAJuLpgk0CY7EU333xKJcsaeDSrkavwzlJOGnR1VTpm6uXZqs0GGDVgmq2945TVj11ItA+xO7RtKpyarCA21J++4UjpCyHD1+91Bf1hE4w2do98/0A2VxTTktN2WmvItI+xO5xNRGIyE0iskdE9ovIvdNs924RMSKy3s14lLss22EikabMR0MmubL3eJif7zrOrRcsZHGem8CfSTRls6C2rCAmT5e31GA5zhuK0mkfYne59o4VkSDwFeBmYB1wp4ism2K7GuAPgU1uxaLyI5q0weCrT8u54BjDfU8fpL6ylNsv7fA6nDdIpG1fNJ/JhYpQkOUt1YzFf1OUTvsQu8/Nj26XAfuNMQeNMSngQeC2Kbb7a+CLQMLFWFQejMdTBflGfeq1AfYcD/OBK7t81/0qbTuUlwZ8W1doLhbWV1AZChJPZbqZhbUPsevcTASLOLlGUU/2vteJyMVAhzHmsel2JCL3iMgWEdkyODiY+0hVTgwWYH2hWMriW88fZnVrDdetXuB1OG8QTqTpbKwsqKJrwYCwurWWSCqN7RhS2ofYdZ4N5opIAPgy8MkzbWuMuc8Ys94Ys76lpcX94NSspQt0fuDBzd2Mx9J89NplvrsayjEGg7+az+RKXWUpi+or6BuPax/iPHDzt9tLpkrpCYuz951QQ2Ztwq+ywwltwKMicqsxZouLcSkXRJOZshKFNDTUPRrj0W3HuGFdKytba7wO5w0i2eYzhdqesau5ikTa0T7EeeBmItgMrBSRpWQSwB3Ae088aIwZB15v7ioivwL+VJPA/DQWSxMsoCRgjOH+jQcpLwnw/iuWeB3OlFK2Q3td4R4ky0qCXNBR73UYRcG183hjjEWmteUTwG7gIWPMThH5nIjc6tbzKm8MRZJn3W3KT148PMLLR8d47+Wdvlytm0jbVJcFqS3XIRN19lx9FRljNgAbTrnvM6fZ9jo3Y1HuSVkO4aRFc1VhjFWnLIf7Nx6io7GSW85t9zqcKUWSFuvaawpqKE55p7Bm9pQnTswPFIofv9JL/0SCj16zzJd1/V9vPqOLq1SO+O9Vruad0ViKkkBhvJSGIkke2tLNlcubfDs+Hc42ZdHCaypX9JWkztpgOEllgcwPfPPZwxgDH7pqqdehnJblmHnVfEb5nyYCdVYSaZt42i6IT6c7esd5et8g7754Ea0+LeB2ouaOtmhUuTT/373KU9FZtBj0M9sxfPXpA7TUlPGuixd7Hc5pxdIWnY3+Knqn5j9NBOqsjMZSlBbA/MATO/s5PBzj7quW+raKp2U7lAYCNPjwclY1v+n5pTorQ+HUnNcPOMbwr786wPEJ7+sN7jke5vxFdVy5vMnrUE4rkrToaJy/zWeUf2kiUHOWSNsk0vacm6U/u3+In+7sZ2lzFSGP5xhWtdbwsWuX+/a6fGMMtjG+nbtQ85smAjVnkaSFOfNmU7IdwwObjtLZWMk/3n6h7wq6+U0sZdNUFSqo1dvKP+b/4K7yzEg0Nedqo7/eO0DvWJy7Lu/UJDADCcv2XWc0VTg0Eag5McbMuT+xZTt878VulrVU8aZl/h2T94u07RAqCWhjFuUaTQRqThJph7TtzKkEwy9eG6B/IsFdly3x7Zi8n0wk0nQ0FFbzGeUvmgjUnGTmB2Y/Q5C2HR7c3M3q1hou7WpwIbLCYrLNZ1oKsPmM8g9NBGpOhiJJyktmf63Bkzv7GYokuevyTj0bmIFI0qK1pty3axtUYdBEoGbNGMPwHPoTJy2bh7b0cM7CWi70aUE3v0laDovqC7f5jPIHTQRq1mIpG9txZr2w6fHt/YzEUrzvcp0bmImkZVMZClJboVd5K3dpIlCzFkmkZz07EE/Z/OClbi7sqOfcRXWuxFVoIslMXSFNmsptmgjUrA1HU5TPsmH6f716jImExV2Xd7oUVWFxjEEEmrT5jMoDTQRqVhwnMz8wm8nLaNLih1t7Wb+kgTVttS5GVzjCCYuFdRWE5rhgT6nZ0FeZmpVY2n69VeJM/eSVXiJJi7suX+JiZIUlbTvafEbljSYCNSuRRJrZNCieiKf5ybZjvGlZEysWVLsXWAGJp2xqKkqoKdeVxCo/NBGoWRmc5WWjP9raSzxl69zALERTFp1aV0jlkSYCNWOOYxiNznx+YCyW4j9fPcY1K1tY0lTlcnSFwXYMpUGhsUqbz6j80USgZiyasnCMmXG10Ede7iFtO9x5WYfLkRWOcCLNooaKOdVwUmqu9NWmZiwct2acBIYjSTZs7+ctqxdo+eQZStsOBkN7na4kVvmliUDN2GAkMeP1Az94qQfbGO64TOcGZmo8nmJNW63WFVJ5p4lAzYjtGMZiFuWlZ37JDEwkeGJnP9evbaVNWyvOyHg8RWttuVYZVZ7QRKBm5ETZ6ZmUO/j+lm4Abl+vcwMzkbIcAJYvqNZyEsoTmgjUjEzE0wRncJA6Nhbn57uPc9O5bfrpdgaMMYzFU6xpq6FslmU7lMoVTQRqRoYiyRmNXT+4+SglwQDvuUTPBmZiLJ65Sqi5RofQlHdcTQQicpOI7BGR/SJy7xSP/4mI7BKRV0XkFyKiNQh8yLIdxuPpMzaq7x6N8eu9g7z9vHa9Dn4GEmmbkqCwrFlXXCtvuZYIRCQIfAW4GVgH3Cki607ZbCuw3hhzPvAw8PduxaPmLpq0Ac44fv29F48SKgnw7osX5yOsec0xholEmnXttVpYTnnOzVfgZcB+Y8xBY0wKeBC4bfIGxpinjDGx7LcvAHoE8aHxeOqM6wcODUXZuG+IWy9YRF2F1sg5k7FYiiVNVdRX6pmT8p6biWAR0D3p+57sfadzN/D4VA+IyD0iskVEtgwODuYwRDUTg+Ez1xf67otHqAoFeeeF0/2JFWSKypWXBulq0oV2yh98cU4qIu8D1gNfmupxY8x9xpj1xpj1LS0t+Q2uyKVth3AyPe1E8b7jYV44OMLvXLSI6nJtqzgd2zFEkmnWtNdqGQnlG26+a3uByZeOLM7edxIRuR74NPBmY0zSxXjUHEST1hm3eeDFo9SUlXDrBQvzENH8NhpLsbSlSofPlK+4+ZFkM7BSRJaKSAi4A3h08gYichHwVeBWY8yAi7GoORqNpSgJnP5lsrtvgpeOjPKuixdTGdKzgelEkxY1ZSV0NmolVuUvriUCY4wFfBx4AtgNPGSM2SkinxORW7ObfQmoBn4gIq+IyKOn2Z3yyFA4Oe38wHc2HaG+opR3nN+ex6jmH9sxxNM2axbWzqq7m1L54OpHOGPMBmDDKfd9ZtLt6918fnV2kpZNNGXTVDX1y+TVnjFe7Rnnw1cv1UJpZzAaS7FiQTXVZXrWpPxHZ6vUaUWT9mm7Uhpj+M6mozRWhbj5XD0bmE4kYVFfWcqiei0vrfxJE4E6rdFoiuBp5ge2Hh1jd98Et6/v0AVR07Bsh6Rts7qthoAOCSmf0newOq3BSJLK0BuHfDJnA0dYUFPGDetaPYhs/hiNp1ndWqMT6crXNBGoKSXSNom0TekU17q/eHiEfQMR7ri0Y8rHVcZ4PE1zdYi2Oi0op/xN38VqSqdbP+AYwwObjtJeV85b1+jZwOmkbQdjDKtaa7THgPI9TQRqSiPRFKVTzA88d2CYQ0NR7rysUy+DnMZ4PMXqthq9mkrNC5oI1JSGIkkqTpkfsB3DdzcdoaOhgmtXaqmP0xnTtpNqntFEoN4gkbZJpp03jP9v3DdI92ic916+RM8GTiNlOQjadlLNL5oI1BtEkhanLiCwHcN3XzzK0uYqrlze5E1gPqdtJ9V8pYlAvcFwJElZ8OQD2S9fO07feIK7Lu88Y2+CYqVtJ9V8pYlAncQYw1AkRXnpb14aadvhwc3drFxQzWVdjR5G518n2k4ub9G2k2r+0USgThJP21i2c1Kt/J/tOs5AOMn7Ll+i495TmNx2UtdVqPlIX7XqJJGEhZn0fdKy+f6Wbta213JRZ71XYfmatp1U850mAnWS4WjqpInOn+7oZySa4v2Xd+rZwBS07aQqBJoI1OuMMQxHftN/IJG2efilHs5fXMd5i+u9Dc6HbMcQTWnbSTX/6atXvS6WsrEc8/oagce29zEWT/O+y5d4HJk/jcZSdDVr20k1/2kiUK+LJNKv346lLB55qYdLljSwtr3Ww6j8SdtOqkKiiUC9biiSojw7P/DotmOEkxZ3XdbpcVT+o20nVaHRRKAAcBzDSDRFeWmQSMLix1t7uWJZIytba7wOzXe07aQqNJoIFACxtI2dnR/40Su9RFM2771M5wZOpW0nVSHSRKAAmIilEck0U/nPbce4ekUzS5t1/HsybTupCpUmAgXAUDRJeWmQR17uIWnZvFfnBt5A206qQqWvaIXtGMZiaWzH8Nj2Pt68qoWORl0gNZm2nVSFTM8IFNGUhWMMj7zcg2U73KlnAyfRtpOq0GkiUITjaUajKX66o5/r17bSXqcToZNp20lV6DQRKAYjSR7b3g/A7es7PI7GX7TtpCoGmgiKnGU77Dse5qk9A7ztnDYW1OoY+AnadlIVC00ERS6asvnJK30ERXjPJYu9Dsc3tO2kKiaaCIrcjt5xnj0wxC3ntdFUrcMfJ2jbSVVMNBEUuX/79QFCwQDvvljPBk7QtpOq2GgiKGI7j43zzL4h3nF+u3bXytK2k6oYufpKF5GbRGSPiOwXkXuneLxMRL6ffXyTiHS5GY862Zef3Et5aVDPBibRtpOqGLmWCEQkCHwFuBlYB9wpIutO2exuYNQYswL4B+CLbsWjTrajd5xfvDbATee0UlOujVUg04NB206qYuRmiYnLgP3GmIMAIvIgcBuwa9I2twH/M3v7YeCfRUSMMZP7p+fEQ5u7+drGg7ne7bw1Ek1RXRbk1gsXYjs5/3XPO44xxFIWl3Q1attJVXTcTASLgO5J3/cAl59uG2OMJSLjQBMwNHkjEbkHuAegs3Nu5Q/qK0tZ2aqTfycYA+ctrqO8NEg8bXkdji8sb6mmVs+OVBGaF0XnjDH3AfcBrF+/fk4fX288p40bz2nLaVxKKVUI3DwH7gUm1ytYnL1vym1EpASoA4ZdjEkppdQp3EwEm4GVIrJURELAHcCjp2zzKPAH2du/C/zSjfkBpZRSp+fa0FB2zP/jwBNAEPiGMWaniHwO2GKMeRT4OvAfIrIfGCGTLJRSSuWRq3MExpgNwIZT7vvMpNsJ4D1uxqCUUmp6ep2cUkoVOU0ESilV5DQRKKVUkdNEoJRSRU7m29WaIjIIHJnjf2/mlFXLHtE4TqZx+CsG0DhOVQhxLDHGtEz1wLxLBGdDRLYYY9ZrHBqHX+PwQwwaR/HFoUNDSilV5DQRKKVUkSu2RHCf1wFkaRwn0zh+ww8xgMZxqoKOo6jmCJRSSr1RsZ0RKKWUOoUmAqWUKnLzOhGISIeIPCUiu0Rkp4j8Yfb+RhH5mYjsy/7bkL1/jYg8LyJJEfnTU/Z1k4jsEZH9InKvF3Gcbj8exFEuIi+KyLbsfj7rRRyT9hcUka0i8l9exSEih0Vku4i8IiJbPIqhXkQeFpHXRGS3iLwp33GIyOrs7+DE14SI/JFHv48/zu5jh4h8T0TKPYrjD7Mx7JzN72KOcdwlIq9mX4vPicgFk/Y152MYxph5+wW0Axdnb9cAe4F1wN8D92bvvxf4Yvb2AuBS4PPAn07aTxA4ACwDQsA2YJ0HcUy5Hw/iEKA6e7sU2ARcke84Ju3vT4DvAv/lxesj+9hhoNmr12j2sX8HPpy9HQLqvfqbTHrf9JNZqJTv1+gi4BBQkf3+IeADHsRxLrADqCRTzfnnwAoX47gSaMjevhnYNOlvMedj2Lw+IzDG9BljXs7eDgO7ybxAbiPzpiH77+9ktxkwxmwG0qfs6jJgvzHmoDEmBTyY3Ude45hmP/mOwxhjItlvS7NfM76qIId/F0RkMfB24P6ZPr8bccxVrmIQkTrgWjI9PDDGpIwxY/mO4xS/BRwwxsx4pX+O4ygBKiTT3bASOOZBHGvJHIxjxhgL+DXwLhfjeM4YM5q9/wUynR/hLI9h8zoRTCYiXcBFZD69thpj+rIP9QOtZ/jvi4DuSd/3MIsDcA7jON1+8h5HdjjmFWAA+JkxxpM4gH8E/gfgzOX5cxiHAZ4UkZdE5B4PYlgKDALflMww2f0iUuVBHJPdAXxvLjGcbRzGmF7gfwFHgT5g3BjzZL7jIHM2cI2INIlIJXALJ7fodTOOu4HHs7fP6hhWEIlARKqBR4A/MsZMTH7MZM6b8nKNbK7imG4/+YrDGGMbYy4k84njMhE5N99xiMg7gAFjzEuzfe5cxpF1tTHmYjKn4/9NRK7NcwwlwMXAvxpjLgKiZIYMZiWHr9EQcCvwg9nGkIs4smPmt5FJkAuBKhF5X77jMMbsBr4IPAn8FHgFsN2OQ0TeQiYR/Plsn2sq8z4RiEgpmV/gA8aYH2bvPi4i7dnH28l8qp1OLydn8cXZ+/Idx+n2k/c4TsgOPzwF3ORBHFcBt4rIYTKnum8Vke94EMeJT6AYYwaAH5E5Fc9nDD1Az6Qzs4fJJIYZy/Fr42bgZWPM8dnEkMM4rgcOGWMGjTFp4Idkxs/zHQfGmK8bYy4xxlwLjJIZ53ctDhE5n8xQ6W3GmOHs3Wd1DJvXiUBEhMyY6W5jzJcnPfQo8AfZ238A/OQMu9oMrBSRpdlPOndk95HXOKbZT77jaBGR+uztCuAG4LV8x2GM+ZQxZrExpovM3+SXxpgZf+rL4e+jSkRqTtwGbiQzJJC3GIwx/UC3iKzO3vVbwK6ZxJDLOCa5kzkMC+UwjqPAFSJSmd3nb5EZX893HIjIguy/nWTmB77rVhzZ5/gh8H5jzOSEc1bHsBnNKPv1C7iazCnTq2ROyV4hM0bXBPwC2EdmFr8xu30bmU9WE8BY9nZt9rFbyGTyA8CnvYjjdPvxII7zga3Z/ewAPuPV32XSPq9j9lcN5er3sYzMVRjbgJ2zeX3k8ncBXAhsye7rx2SvHvEgjipgGKjz+D37WTIfUHYA/wGUeRTHRjJJeRvwWy7/Pu4nc9ZxYtstk/Y152OYlphQSqkiN6+HhpRSSp09TQRKKVXkNBEopVSR00SglFJFThOBUkoVOU0ESilV5DQRKOUBEQl6HYNSJ2giUOoMRORzMqnOvIh8XjI16P9MRDZLpj78Zyc9/uNscbqdkwvUiUhERP63iGwDZtxLQCm3aSJQ6sy+Afw+gIgEyCzf7wdWkqk5dCFwyaRCdB8yxlwCrAf+u4g0Ze+vIlOy+AJjzDN5jF+paZV4HYBSfmeMOSwiwyJyEZlywFvJNCm5MXsboJpMYniazMH/ndn7O7L3D5OpSvlIPmNXaiY0ESg1M/cDHyBTc+YbZIqc/Z0x5quTNxKR68hUxnyTMSYmIr8CTrRQTBhjZl2iWCm36dCQUjPzIzKluC8Fnsh+fShbRx4RWZStQlkHjGaTwBrgCq8CVmqm9IxAqRkwxqRE5ClgLPup/kkRWQs8n6kkTAR4H5nmJB8Tkd3AHjLtBJXyNa0+qtQMZCeJXwbeY4zZ53U8SuWSDg0pdQYisg7YD/xCk4AqRHpGoJRSRU7PCJRSqshpIlBKqSKniUAppYqcJgKllCpymgiUUqrI/V/yttpD21HpF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945" y="1541878"/>
            <a:ext cx="5431668" cy="3686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xmlns="" id="{373827F3-F386-AA4E-80ED-D86DEF8C158D}"/>
              </a:ext>
            </a:extLst>
          </p:cNvPr>
          <p:cNvSpPr txBox="1">
            <a:spLocks/>
          </p:cNvSpPr>
          <p:nvPr/>
        </p:nvSpPr>
        <p:spPr>
          <a:xfrm>
            <a:off x="840945" y="5259583"/>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later the year the higher is the success rate (Class).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p:cNvSpPr txBox="1"/>
          <p:nvPr/>
        </p:nvSpPr>
        <p:spPr>
          <a:xfrm>
            <a:off x="1042587" y="1546789"/>
            <a:ext cx="3546505" cy="1200329"/>
          </a:xfrm>
          <a:prstGeom prst="rect">
            <a:avLst/>
          </a:prstGeom>
          <a:noFill/>
        </p:spPr>
        <p:txBody>
          <a:bodyPr wrap="square" rtlCol="0">
            <a:spAutoFit/>
          </a:bodyPr>
          <a:lstStyle/>
          <a:p>
            <a:r>
              <a:rPr lang="de-CH" b="1" dirty="0" smtClean="0"/>
              <a:t>SQL Query</a:t>
            </a:r>
          </a:p>
          <a:p>
            <a:endParaRPr lang="de-CH" b="1" dirty="0"/>
          </a:p>
          <a:p>
            <a:r>
              <a:rPr lang="en-GB" dirty="0"/>
              <a:t>Select unique(</a:t>
            </a:r>
            <a:r>
              <a:rPr lang="en-GB" dirty="0" err="1"/>
              <a:t>launch_site</a:t>
            </a:r>
            <a:r>
              <a:rPr lang="en-GB" dirty="0"/>
              <a:t>) from </a:t>
            </a:r>
            <a:r>
              <a:rPr lang="en-GB" dirty="0" err="1"/>
              <a:t>spacexdataset</a:t>
            </a:r>
            <a:endParaRPr lang="en-GB" b="1" dirty="0"/>
          </a:p>
        </p:txBody>
      </p:sp>
      <p:sp>
        <p:nvSpPr>
          <p:cNvPr id="6" name="TextBox 5"/>
          <p:cNvSpPr txBox="1"/>
          <p:nvPr/>
        </p:nvSpPr>
        <p:spPr>
          <a:xfrm>
            <a:off x="1042587" y="3053699"/>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7" name="TextBox 6"/>
          <p:cNvSpPr txBox="1"/>
          <p:nvPr/>
        </p:nvSpPr>
        <p:spPr>
          <a:xfrm>
            <a:off x="5529129" y="1549638"/>
            <a:ext cx="3546505" cy="2031325"/>
          </a:xfrm>
          <a:prstGeom prst="rect">
            <a:avLst/>
          </a:prstGeom>
          <a:noFill/>
        </p:spPr>
        <p:txBody>
          <a:bodyPr wrap="square" rtlCol="0">
            <a:spAutoFit/>
          </a:bodyPr>
          <a:lstStyle/>
          <a:p>
            <a:r>
              <a:rPr lang="de-CH" b="1" dirty="0" smtClean="0"/>
              <a:t>Query Explanation</a:t>
            </a:r>
          </a:p>
          <a:p>
            <a:endParaRPr lang="de-CH" dirty="0" smtClean="0"/>
          </a:p>
          <a:p>
            <a:r>
              <a:rPr lang="en-GB" dirty="0"/>
              <a:t>Using the word </a:t>
            </a:r>
            <a:r>
              <a:rPr lang="en-GB" b="1" i="1" dirty="0" smtClean="0"/>
              <a:t>Unique </a:t>
            </a:r>
            <a:r>
              <a:rPr lang="en-GB" dirty="0"/>
              <a:t>in the query means that it will only show Unique values in the </a:t>
            </a:r>
            <a:r>
              <a:rPr lang="en-GB" b="1" i="1" dirty="0" err="1" smtClean="0"/>
              <a:t>launch_site</a:t>
            </a:r>
            <a:r>
              <a:rPr lang="en-GB" b="1" i="1" dirty="0" smtClean="0"/>
              <a:t> </a:t>
            </a:r>
            <a:r>
              <a:rPr lang="en-GB" dirty="0"/>
              <a:t>column from </a:t>
            </a:r>
            <a:r>
              <a:rPr lang="en-GB" dirty="0" err="1" smtClean="0"/>
              <a:t>spacexdataset</a:t>
            </a:r>
            <a:endParaRPr lang="de-CH" b="1" dirty="0" smtClean="0"/>
          </a:p>
          <a:p>
            <a:endParaRPr lang="en-GB" b="1" dirty="0"/>
          </a:p>
        </p:txBody>
      </p:sp>
      <p:graphicFrame>
        <p:nvGraphicFramePr>
          <p:cNvPr id="8" name="Table 7"/>
          <p:cNvGraphicFramePr>
            <a:graphicFrameLocks noGrp="1"/>
          </p:cNvGraphicFramePr>
          <p:nvPr>
            <p:extLst>
              <p:ext uri="{D42A27DB-BD31-4B8C-83A1-F6EECF244321}">
                <p14:modId xmlns:p14="http://schemas.microsoft.com/office/powerpoint/2010/main" val="3558660930"/>
              </p:ext>
            </p:extLst>
          </p:nvPr>
        </p:nvGraphicFramePr>
        <p:xfrm>
          <a:off x="1105255" y="3428139"/>
          <a:ext cx="1646490" cy="1828800"/>
        </p:xfrm>
        <a:graphic>
          <a:graphicData uri="http://schemas.openxmlformats.org/drawingml/2006/table">
            <a:tbl>
              <a:tblPr/>
              <a:tblGrid>
                <a:gridCol w="1646490"/>
              </a:tblGrid>
              <a:tr h="280784">
                <a:tc>
                  <a:txBody>
                    <a:bodyPr/>
                    <a:lstStyle/>
                    <a:p>
                      <a:pPr algn="r" fontAlgn="ctr"/>
                      <a:r>
                        <a:rPr lang="en-GB" b="1">
                          <a:effectLst/>
                        </a:rPr>
                        <a:t>launch_site</a:t>
                      </a:r>
                    </a:p>
                  </a:txBody>
                  <a:tcPr anchor="ctr">
                    <a:lnL>
                      <a:noFill/>
                    </a:lnL>
                    <a:lnR>
                      <a:noFill/>
                    </a:lnR>
                    <a:lnT>
                      <a:noFill/>
                    </a:lnT>
                    <a:lnB>
                      <a:noFill/>
                    </a:lnB>
                    <a:solidFill>
                      <a:srgbClr val="F5F5F5"/>
                    </a:solidFill>
                  </a:tcPr>
                </a:tc>
              </a:tr>
              <a:tr h="0">
                <a:tc>
                  <a:txBody>
                    <a:bodyPr/>
                    <a:lstStyle/>
                    <a:p>
                      <a:pPr algn="r" fontAlgn="ctr"/>
                      <a:r>
                        <a:rPr lang="en-GB">
                          <a:effectLst/>
                        </a:rPr>
                        <a:t>CCAFS LC-40</a:t>
                      </a:r>
                    </a:p>
                  </a:txBody>
                  <a:tcPr anchor="ctr">
                    <a:lnL>
                      <a:noFill/>
                    </a:lnL>
                    <a:lnR>
                      <a:noFill/>
                    </a:lnR>
                    <a:lnT>
                      <a:noFill/>
                    </a:lnT>
                    <a:lnB>
                      <a:noFill/>
                    </a:lnB>
                    <a:solidFill>
                      <a:srgbClr val="FFFFFF"/>
                    </a:solidFill>
                  </a:tcPr>
                </a:tc>
              </a:tr>
              <a:tr h="0">
                <a:tc>
                  <a:txBody>
                    <a:bodyPr/>
                    <a:lstStyle/>
                    <a:p>
                      <a:pPr algn="r" fontAlgn="ctr"/>
                      <a:r>
                        <a:rPr lang="en-GB">
                          <a:effectLst/>
                        </a:rPr>
                        <a:t>CCAFS SLC-40</a:t>
                      </a:r>
                    </a:p>
                  </a:txBody>
                  <a:tcPr anchor="ctr">
                    <a:lnL>
                      <a:noFill/>
                    </a:lnL>
                    <a:lnR>
                      <a:noFill/>
                    </a:lnR>
                    <a:lnT>
                      <a:noFill/>
                    </a:lnT>
                    <a:lnB>
                      <a:noFill/>
                    </a:lnB>
                    <a:solidFill>
                      <a:srgbClr val="F5F5F5"/>
                    </a:solidFill>
                  </a:tcPr>
                </a:tc>
              </a:tr>
              <a:tr h="0">
                <a:tc>
                  <a:txBody>
                    <a:bodyPr/>
                    <a:lstStyle/>
                    <a:p>
                      <a:pPr algn="r" fontAlgn="ctr"/>
                      <a:r>
                        <a:rPr lang="en-GB">
                          <a:effectLst/>
                        </a:rPr>
                        <a:t>KSC LC-39A</a:t>
                      </a:r>
                    </a:p>
                  </a:txBody>
                  <a:tcPr anchor="ctr">
                    <a:lnL>
                      <a:noFill/>
                    </a:lnL>
                    <a:lnR>
                      <a:noFill/>
                    </a:lnR>
                    <a:lnT>
                      <a:noFill/>
                    </a:lnT>
                    <a:lnB>
                      <a:noFill/>
                    </a:lnB>
                    <a:solidFill>
                      <a:srgbClr val="FFFFFF"/>
                    </a:solidFill>
                  </a:tcPr>
                </a:tc>
              </a:tr>
              <a:tr h="0">
                <a:tc>
                  <a:txBody>
                    <a:bodyPr/>
                    <a:lstStyle/>
                    <a:p>
                      <a:pPr algn="r" fontAlgn="ctr"/>
                      <a:r>
                        <a:rPr lang="en-GB" dirty="0">
                          <a:effectLst/>
                        </a:rPr>
                        <a:t>VAFB SLC-4E</a:t>
                      </a:r>
                    </a:p>
                  </a:txBody>
                  <a:tcPr anchor="ctr">
                    <a:lnL>
                      <a:noFill/>
                    </a:lnL>
                    <a:lnR>
                      <a:noFill/>
                    </a:lnR>
                    <a:lnT>
                      <a:noFill/>
                    </a:lnT>
                    <a:lnB>
                      <a:noFill/>
                    </a:lnB>
                    <a:solidFill>
                      <a:srgbClr val="F5F5F5"/>
                    </a:solidFill>
                  </a:tcPr>
                </a:tc>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p:cNvSpPr txBox="1"/>
          <p:nvPr/>
        </p:nvSpPr>
        <p:spPr>
          <a:xfrm>
            <a:off x="1042587" y="1546789"/>
            <a:ext cx="3546505" cy="1754326"/>
          </a:xfrm>
          <a:prstGeom prst="rect">
            <a:avLst/>
          </a:prstGeom>
          <a:noFill/>
        </p:spPr>
        <p:txBody>
          <a:bodyPr wrap="square" rtlCol="0">
            <a:spAutoFit/>
          </a:bodyPr>
          <a:lstStyle/>
          <a:p>
            <a:r>
              <a:rPr lang="de-CH" b="1" dirty="0" smtClean="0"/>
              <a:t>SQL Query</a:t>
            </a:r>
          </a:p>
          <a:p>
            <a:endParaRPr lang="de-CH" b="1" dirty="0"/>
          </a:p>
          <a:p>
            <a:r>
              <a:rPr lang="en-GB" dirty="0"/>
              <a:t>Select *</a:t>
            </a:r>
          </a:p>
          <a:p>
            <a:r>
              <a:rPr lang="en-GB" dirty="0"/>
              <a:t>from </a:t>
            </a:r>
            <a:r>
              <a:rPr lang="en-GB" dirty="0" err="1"/>
              <a:t>spacexdataset</a:t>
            </a:r>
            <a:endParaRPr lang="en-GB" dirty="0"/>
          </a:p>
          <a:p>
            <a:r>
              <a:rPr lang="en-GB" dirty="0"/>
              <a:t>where </a:t>
            </a:r>
            <a:r>
              <a:rPr lang="en-GB" dirty="0" err="1"/>
              <a:t>launch_site</a:t>
            </a:r>
            <a:r>
              <a:rPr lang="en-GB" dirty="0"/>
              <a:t> Like 'CCA%'</a:t>
            </a:r>
          </a:p>
          <a:p>
            <a:r>
              <a:rPr lang="en-GB" dirty="0"/>
              <a:t>limit 5</a:t>
            </a:r>
            <a:endParaRPr lang="en-GB" b="1" dirty="0"/>
          </a:p>
        </p:txBody>
      </p:sp>
      <p:sp>
        <p:nvSpPr>
          <p:cNvPr id="7" name="TextBox 6"/>
          <p:cNvSpPr txBox="1"/>
          <p:nvPr/>
        </p:nvSpPr>
        <p:spPr>
          <a:xfrm>
            <a:off x="1042587" y="3404085"/>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29" y="1549638"/>
            <a:ext cx="3546505" cy="1477328"/>
          </a:xfrm>
          <a:prstGeom prst="rect">
            <a:avLst/>
          </a:prstGeom>
          <a:noFill/>
        </p:spPr>
        <p:txBody>
          <a:bodyPr wrap="square" rtlCol="0">
            <a:spAutoFit/>
          </a:bodyPr>
          <a:lstStyle/>
          <a:p>
            <a:r>
              <a:rPr lang="de-CH" b="1" dirty="0" smtClean="0"/>
              <a:t>Query Explanation</a:t>
            </a:r>
          </a:p>
          <a:p>
            <a:endParaRPr lang="de-CH" dirty="0" smtClean="0"/>
          </a:p>
          <a:p>
            <a:r>
              <a:rPr lang="de-CH" dirty="0" err="1" smtClean="0"/>
              <a:t>Use</a:t>
            </a:r>
            <a:r>
              <a:rPr lang="de-CH" dirty="0" smtClean="0"/>
              <a:t> </a:t>
            </a:r>
            <a:r>
              <a:rPr lang="de-CH" b="1" dirty="0" smtClean="0"/>
              <a:t>Like</a:t>
            </a:r>
            <a:r>
              <a:rPr lang="de-CH" dirty="0" smtClean="0"/>
              <a:t> </a:t>
            </a:r>
            <a:r>
              <a:rPr lang="de-CH" dirty="0" err="1" smtClean="0"/>
              <a:t>and</a:t>
            </a:r>
            <a:r>
              <a:rPr lang="de-CH" dirty="0" smtClean="0"/>
              <a:t> </a:t>
            </a:r>
            <a:r>
              <a:rPr lang="de-CH" b="1" dirty="0" smtClean="0"/>
              <a:t>%</a:t>
            </a:r>
            <a:r>
              <a:rPr lang="de-CH" dirty="0" smtClean="0"/>
              <a:t> </a:t>
            </a:r>
            <a:r>
              <a:rPr lang="de-CH" dirty="0" err="1" smtClean="0"/>
              <a:t>to</a:t>
            </a:r>
            <a:r>
              <a:rPr lang="de-CH" dirty="0" smtClean="0"/>
              <a:t> find </a:t>
            </a:r>
            <a:r>
              <a:rPr lang="de-CH" dirty="0" err="1" smtClean="0"/>
              <a:t>names</a:t>
            </a:r>
            <a:r>
              <a:rPr lang="de-CH" dirty="0" smtClean="0"/>
              <a:t> </a:t>
            </a:r>
            <a:r>
              <a:rPr lang="de-CH" dirty="0" err="1" smtClean="0"/>
              <a:t>with</a:t>
            </a:r>
            <a:r>
              <a:rPr lang="de-CH" dirty="0" smtClean="0"/>
              <a:t> </a:t>
            </a:r>
            <a:r>
              <a:rPr lang="de-CH" dirty="0" err="1" smtClean="0"/>
              <a:t>wildcards</a:t>
            </a:r>
            <a:endParaRPr lang="de-CH" b="1" dirty="0" smtClean="0"/>
          </a:p>
          <a:p>
            <a:r>
              <a:rPr lang="de-CH" b="1" dirty="0" smtClean="0"/>
              <a:t>Limit</a:t>
            </a:r>
            <a:r>
              <a:rPr lang="de-CH" dirty="0" smtClean="0"/>
              <a:t> </a:t>
            </a:r>
            <a:r>
              <a:rPr lang="de-CH" dirty="0" err="1" smtClean="0"/>
              <a:t>the</a:t>
            </a:r>
            <a:r>
              <a:rPr lang="de-CH" dirty="0" smtClean="0"/>
              <a:t> </a:t>
            </a:r>
            <a:r>
              <a:rPr lang="de-CH" dirty="0" err="1" smtClean="0"/>
              <a:t>result</a:t>
            </a:r>
            <a:r>
              <a:rPr lang="de-CH" dirty="0" smtClean="0"/>
              <a:t> </a:t>
            </a:r>
            <a:r>
              <a:rPr lang="de-CH" dirty="0" err="1" smtClean="0"/>
              <a:t>set</a:t>
            </a:r>
            <a:r>
              <a:rPr lang="de-CH" dirty="0" smtClean="0"/>
              <a:t> </a:t>
            </a:r>
            <a:r>
              <a:rPr lang="de-CH" dirty="0" err="1" smtClean="0"/>
              <a:t>to</a:t>
            </a:r>
            <a:r>
              <a:rPr lang="de-CH" dirty="0" smtClean="0"/>
              <a:t> 5 </a:t>
            </a:r>
            <a:r>
              <a:rPr lang="de-CH" dirty="0" err="1" smtClean="0"/>
              <a:t>entries</a:t>
            </a:r>
            <a:endParaRPr lang="en-GB" b="1"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3870116"/>
            <a:ext cx="5836777" cy="266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p:cNvSpPr txBox="1"/>
          <p:nvPr/>
        </p:nvSpPr>
        <p:spPr>
          <a:xfrm>
            <a:off x="1042587" y="1546789"/>
            <a:ext cx="3546505" cy="1477328"/>
          </a:xfrm>
          <a:prstGeom prst="rect">
            <a:avLst/>
          </a:prstGeom>
          <a:noFill/>
        </p:spPr>
        <p:txBody>
          <a:bodyPr wrap="square" rtlCol="0">
            <a:spAutoFit/>
          </a:bodyPr>
          <a:lstStyle/>
          <a:p>
            <a:r>
              <a:rPr lang="de-CH" b="1" dirty="0" smtClean="0"/>
              <a:t>SQL Query</a:t>
            </a:r>
          </a:p>
          <a:p>
            <a:endParaRPr lang="de-CH" b="1" dirty="0"/>
          </a:p>
          <a:p>
            <a:r>
              <a:rPr lang="en-GB" dirty="0"/>
              <a:t>select sum(</a:t>
            </a:r>
            <a:r>
              <a:rPr lang="en-GB" dirty="0" err="1"/>
              <a:t>payload_mass__kg</a:t>
            </a:r>
            <a:r>
              <a:rPr lang="en-GB" dirty="0"/>
              <a:t>_)</a:t>
            </a:r>
          </a:p>
          <a:p>
            <a:r>
              <a:rPr lang="en-GB" dirty="0"/>
              <a:t>from </a:t>
            </a:r>
            <a:r>
              <a:rPr lang="en-GB" dirty="0" err="1"/>
              <a:t>spacexdataset</a:t>
            </a:r>
            <a:endParaRPr lang="en-GB" dirty="0"/>
          </a:p>
          <a:p>
            <a:r>
              <a:rPr lang="en-GB" dirty="0"/>
              <a:t>where customer like 'NASA%'</a:t>
            </a:r>
            <a:endParaRPr lang="en-GB" b="1" dirty="0"/>
          </a:p>
        </p:txBody>
      </p:sp>
      <p:sp>
        <p:nvSpPr>
          <p:cNvPr id="7" name="TextBox 6"/>
          <p:cNvSpPr txBox="1"/>
          <p:nvPr/>
        </p:nvSpPr>
        <p:spPr>
          <a:xfrm>
            <a:off x="1042587" y="3404085"/>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29" y="1549638"/>
            <a:ext cx="3546505" cy="1477328"/>
          </a:xfrm>
          <a:prstGeom prst="rect">
            <a:avLst/>
          </a:prstGeom>
          <a:noFill/>
        </p:spPr>
        <p:txBody>
          <a:bodyPr wrap="square" rtlCol="0">
            <a:spAutoFit/>
          </a:bodyPr>
          <a:lstStyle/>
          <a:p>
            <a:r>
              <a:rPr lang="de-CH" b="1" dirty="0" smtClean="0"/>
              <a:t>Query Explanation</a:t>
            </a:r>
          </a:p>
          <a:p>
            <a:endParaRPr lang="de-CH" dirty="0" smtClean="0"/>
          </a:p>
          <a:p>
            <a:r>
              <a:rPr lang="de-CH" dirty="0" err="1" smtClean="0"/>
              <a:t>Use</a:t>
            </a:r>
            <a:r>
              <a:rPr lang="de-CH" dirty="0" smtClean="0"/>
              <a:t> </a:t>
            </a:r>
            <a:r>
              <a:rPr lang="de-CH" b="1" dirty="0" smtClean="0"/>
              <a:t>Like</a:t>
            </a:r>
            <a:r>
              <a:rPr lang="de-CH" dirty="0" smtClean="0"/>
              <a:t> </a:t>
            </a:r>
            <a:r>
              <a:rPr lang="de-CH" dirty="0" err="1" smtClean="0"/>
              <a:t>and</a:t>
            </a:r>
            <a:r>
              <a:rPr lang="de-CH" dirty="0" smtClean="0"/>
              <a:t> </a:t>
            </a:r>
            <a:r>
              <a:rPr lang="de-CH" b="1" dirty="0" smtClean="0"/>
              <a:t>%</a:t>
            </a:r>
            <a:r>
              <a:rPr lang="de-CH" dirty="0" smtClean="0"/>
              <a:t> </a:t>
            </a:r>
            <a:r>
              <a:rPr lang="de-CH" dirty="0" err="1" smtClean="0"/>
              <a:t>to</a:t>
            </a:r>
            <a:r>
              <a:rPr lang="de-CH" dirty="0" smtClean="0"/>
              <a:t> find </a:t>
            </a:r>
            <a:r>
              <a:rPr lang="de-CH" dirty="0" err="1" smtClean="0"/>
              <a:t>names</a:t>
            </a:r>
            <a:r>
              <a:rPr lang="de-CH" dirty="0" smtClean="0"/>
              <a:t> </a:t>
            </a:r>
            <a:r>
              <a:rPr lang="de-CH" dirty="0" err="1" smtClean="0"/>
              <a:t>with</a:t>
            </a:r>
            <a:r>
              <a:rPr lang="de-CH" dirty="0" smtClean="0"/>
              <a:t> </a:t>
            </a:r>
            <a:r>
              <a:rPr lang="de-CH" dirty="0" err="1" smtClean="0"/>
              <a:t>wildcards</a:t>
            </a:r>
            <a:endParaRPr lang="de-CH" b="1" dirty="0" smtClean="0"/>
          </a:p>
          <a:p>
            <a:r>
              <a:rPr lang="de-CH" b="1" dirty="0" err="1" smtClean="0"/>
              <a:t>Sum</a:t>
            </a:r>
            <a:r>
              <a:rPr lang="de-CH" dirty="0" smtClean="0"/>
              <a:t> </a:t>
            </a:r>
            <a:r>
              <a:rPr lang="de-CH" dirty="0" err="1" smtClean="0"/>
              <a:t>the</a:t>
            </a:r>
            <a:r>
              <a:rPr lang="de-CH" dirty="0" smtClean="0"/>
              <a:t> </a:t>
            </a:r>
            <a:r>
              <a:rPr lang="de-CH" dirty="0" err="1" smtClean="0"/>
              <a:t>column</a:t>
            </a:r>
            <a:endParaRPr lang="en-GB" b="1"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339" y="4050416"/>
            <a:ext cx="171450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p:cNvSpPr txBox="1"/>
          <p:nvPr/>
        </p:nvSpPr>
        <p:spPr>
          <a:xfrm>
            <a:off x="1042587" y="1546789"/>
            <a:ext cx="4067798" cy="1477328"/>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avg</a:t>
            </a:r>
            <a:r>
              <a:rPr lang="en-GB" dirty="0"/>
              <a:t>(</a:t>
            </a:r>
            <a:r>
              <a:rPr lang="en-GB" dirty="0" err="1"/>
              <a:t>payload_mass__kg</a:t>
            </a:r>
            <a:r>
              <a:rPr lang="en-GB" dirty="0"/>
              <a:t>_)</a:t>
            </a:r>
          </a:p>
          <a:p>
            <a:r>
              <a:rPr lang="en-GB" dirty="0"/>
              <a:t>from </a:t>
            </a:r>
            <a:r>
              <a:rPr lang="en-GB" dirty="0" err="1"/>
              <a:t>spacexdataset</a:t>
            </a:r>
            <a:endParaRPr lang="en-GB" dirty="0"/>
          </a:p>
          <a:p>
            <a:r>
              <a:rPr lang="en-GB" dirty="0"/>
              <a:t>where </a:t>
            </a:r>
            <a:r>
              <a:rPr lang="en-GB" dirty="0" err="1"/>
              <a:t>booster_version</a:t>
            </a:r>
            <a:r>
              <a:rPr lang="en-GB" dirty="0"/>
              <a:t> like 'F9 v1.1%'</a:t>
            </a:r>
            <a:endParaRPr lang="en-GB" b="1" dirty="0"/>
          </a:p>
        </p:txBody>
      </p:sp>
      <p:sp>
        <p:nvSpPr>
          <p:cNvPr id="7" name="TextBox 6"/>
          <p:cNvSpPr txBox="1"/>
          <p:nvPr/>
        </p:nvSpPr>
        <p:spPr>
          <a:xfrm>
            <a:off x="1042587" y="3404085"/>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29" y="1549638"/>
            <a:ext cx="3546505" cy="1477328"/>
          </a:xfrm>
          <a:prstGeom prst="rect">
            <a:avLst/>
          </a:prstGeom>
          <a:noFill/>
        </p:spPr>
        <p:txBody>
          <a:bodyPr wrap="square" rtlCol="0">
            <a:spAutoFit/>
          </a:bodyPr>
          <a:lstStyle/>
          <a:p>
            <a:r>
              <a:rPr lang="de-CH" b="1" dirty="0" smtClean="0"/>
              <a:t>Query Explanation</a:t>
            </a:r>
          </a:p>
          <a:p>
            <a:endParaRPr lang="de-CH" dirty="0" smtClean="0"/>
          </a:p>
          <a:p>
            <a:r>
              <a:rPr lang="de-CH" dirty="0" err="1" smtClean="0"/>
              <a:t>Use</a:t>
            </a:r>
            <a:r>
              <a:rPr lang="de-CH" dirty="0" smtClean="0"/>
              <a:t> </a:t>
            </a:r>
            <a:r>
              <a:rPr lang="de-CH" b="1" dirty="0" smtClean="0"/>
              <a:t>Like</a:t>
            </a:r>
            <a:r>
              <a:rPr lang="de-CH" dirty="0" smtClean="0"/>
              <a:t> </a:t>
            </a:r>
            <a:r>
              <a:rPr lang="de-CH" dirty="0" err="1" smtClean="0"/>
              <a:t>and</a:t>
            </a:r>
            <a:r>
              <a:rPr lang="de-CH" dirty="0" smtClean="0"/>
              <a:t> </a:t>
            </a:r>
            <a:r>
              <a:rPr lang="de-CH" b="1" dirty="0" smtClean="0"/>
              <a:t>%</a:t>
            </a:r>
            <a:r>
              <a:rPr lang="de-CH" dirty="0" smtClean="0"/>
              <a:t> </a:t>
            </a:r>
            <a:r>
              <a:rPr lang="de-CH" dirty="0" err="1" smtClean="0"/>
              <a:t>to</a:t>
            </a:r>
            <a:r>
              <a:rPr lang="de-CH" dirty="0" smtClean="0"/>
              <a:t> find </a:t>
            </a:r>
            <a:r>
              <a:rPr lang="de-CH" dirty="0" err="1" smtClean="0"/>
              <a:t>names</a:t>
            </a:r>
            <a:r>
              <a:rPr lang="de-CH" dirty="0" smtClean="0"/>
              <a:t> </a:t>
            </a:r>
            <a:r>
              <a:rPr lang="de-CH" dirty="0" err="1" smtClean="0"/>
              <a:t>with</a:t>
            </a:r>
            <a:r>
              <a:rPr lang="de-CH" dirty="0" smtClean="0"/>
              <a:t> </a:t>
            </a:r>
            <a:r>
              <a:rPr lang="de-CH" dirty="0" err="1" smtClean="0"/>
              <a:t>wildcards</a:t>
            </a:r>
            <a:endParaRPr lang="de-CH" b="1" dirty="0" smtClean="0"/>
          </a:p>
          <a:p>
            <a:r>
              <a:rPr lang="de-CH" b="1" dirty="0" smtClean="0"/>
              <a:t>Average</a:t>
            </a:r>
            <a:r>
              <a:rPr lang="de-CH" dirty="0" smtClean="0"/>
              <a:t> </a:t>
            </a:r>
            <a:r>
              <a:rPr lang="de-CH" dirty="0" err="1" smtClean="0"/>
              <a:t>the</a:t>
            </a:r>
            <a:r>
              <a:rPr lang="de-CH" dirty="0" smtClean="0"/>
              <a:t> </a:t>
            </a:r>
            <a:r>
              <a:rPr lang="de-CH" dirty="0" err="1" smtClean="0"/>
              <a:t>column</a:t>
            </a:r>
            <a:endParaRPr lang="en-GB" b="1"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2" y="3805238"/>
            <a:ext cx="73342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p:cNvSpPr txBox="1"/>
          <p:nvPr/>
        </p:nvSpPr>
        <p:spPr>
          <a:xfrm>
            <a:off x="1042587" y="1546789"/>
            <a:ext cx="4255806" cy="1754326"/>
          </a:xfrm>
          <a:prstGeom prst="rect">
            <a:avLst/>
          </a:prstGeom>
          <a:noFill/>
        </p:spPr>
        <p:txBody>
          <a:bodyPr wrap="square" rtlCol="0">
            <a:spAutoFit/>
          </a:bodyPr>
          <a:lstStyle/>
          <a:p>
            <a:r>
              <a:rPr lang="de-CH" b="1" dirty="0" smtClean="0"/>
              <a:t>SQL Query</a:t>
            </a:r>
          </a:p>
          <a:p>
            <a:endParaRPr lang="de-CH" b="1" dirty="0"/>
          </a:p>
          <a:p>
            <a:r>
              <a:rPr lang="en-GB" dirty="0"/>
              <a:t>select min(DATE)</a:t>
            </a:r>
          </a:p>
          <a:p>
            <a:r>
              <a:rPr lang="en-GB" dirty="0"/>
              <a:t>from </a:t>
            </a:r>
            <a:r>
              <a:rPr lang="en-GB" dirty="0" err="1"/>
              <a:t>spacexdataset</a:t>
            </a:r>
            <a:endParaRPr lang="en-GB" dirty="0"/>
          </a:p>
          <a:p>
            <a:r>
              <a:rPr lang="en-GB" dirty="0"/>
              <a:t>where </a:t>
            </a:r>
            <a:r>
              <a:rPr lang="en-GB" dirty="0" err="1"/>
              <a:t>landing__outcome</a:t>
            </a:r>
            <a:r>
              <a:rPr lang="en-GB" dirty="0"/>
              <a:t> = 'Success (ground pad)'</a:t>
            </a:r>
            <a:endParaRPr lang="en-GB" b="1" dirty="0"/>
          </a:p>
        </p:txBody>
      </p:sp>
      <p:sp>
        <p:nvSpPr>
          <p:cNvPr id="7" name="TextBox 6"/>
          <p:cNvSpPr txBox="1"/>
          <p:nvPr/>
        </p:nvSpPr>
        <p:spPr>
          <a:xfrm>
            <a:off x="1042587" y="3404085"/>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29" y="1549638"/>
            <a:ext cx="3546505" cy="1200329"/>
          </a:xfrm>
          <a:prstGeom prst="rect">
            <a:avLst/>
          </a:prstGeom>
          <a:noFill/>
        </p:spPr>
        <p:txBody>
          <a:bodyPr wrap="square" rtlCol="0">
            <a:spAutoFit/>
          </a:bodyPr>
          <a:lstStyle/>
          <a:p>
            <a:r>
              <a:rPr lang="de-CH" b="1" dirty="0" smtClean="0"/>
              <a:t>Query Explanation</a:t>
            </a:r>
          </a:p>
          <a:p>
            <a:endParaRPr lang="de-CH" dirty="0" smtClean="0"/>
          </a:p>
          <a:p>
            <a:r>
              <a:rPr lang="de-CH" b="1" dirty="0" smtClean="0"/>
              <a:t>Take </a:t>
            </a:r>
            <a:r>
              <a:rPr lang="de-CH" b="1" dirty="0" err="1" smtClean="0"/>
              <a:t>minimum</a:t>
            </a:r>
            <a:r>
              <a:rPr lang="de-CH" b="1" dirty="0" smtClean="0"/>
              <a:t> </a:t>
            </a:r>
            <a:r>
              <a:rPr lang="de-CH" b="1" dirty="0" err="1" smtClean="0"/>
              <a:t>of</a:t>
            </a:r>
            <a:r>
              <a:rPr lang="de-CH" dirty="0" smtClean="0"/>
              <a:t> </a:t>
            </a:r>
            <a:r>
              <a:rPr lang="de-CH" dirty="0" err="1" smtClean="0"/>
              <a:t>the</a:t>
            </a:r>
            <a:r>
              <a:rPr lang="de-CH" dirty="0" smtClean="0"/>
              <a:t> </a:t>
            </a:r>
            <a:r>
              <a:rPr lang="de-CH" dirty="0" err="1" smtClean="0"/>
              <a:t>column</a:t>
            </a:r>
            <a:endParaRPr lang="de-CH" dirty="0" smtClean="0"/>
          </a:p>
          <a:p>
            <a:r>
              <a:rPr lang="de-CH" dirty="0" err="1" smtClean="0"/>
              <a:t>Contrain</a:t>
            </a:r>
            <a:r>
              <a:rPr lang="de-CH" dirty="0" smtClean="0"/>
              <a:t> </a:t>
            </a:r>
            <a:r>
              <a:rPr lang="de-CH" dirty="0" err="1" smtClean="0"/>
              <a:t>with</a:t>
            </a:r>
            <a:r>
              <a:rPr lang="de-CH" dirty="0" smtClean="0"/>
              <a:t> </a:t>
            </a:r>
            <a:r>
              <a:rPr lang="de-CH" b="1" dirty="0" err="1" smtClean="0"/>
              <a:t>where</a:t>
            </a:r>
            <a:endParaRPr lang="en-GB"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3727250"/>
            <a:ext cx="13430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p:cNvSpPr txBox="1"/>
          <p:nvPr/>
        </p:nvSpPr>
        <p:spPr>
          <a:xfrm>
            <a:off x="1042586" y="1546789"/>
            <a:ext cx="6511895" cy="1754326"/>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booster_version</a:t>
            </a:r>
            <a:endParaRPr lang="en-GB" dirty="0"/>
          </a:p>
          <a:p>
            <a:r>
              <a:rPr lang="en-GB" dirty="0"/>
              <a:t>from </a:t>
            </a:r>
            <a:r>
              <a:rPr lang="en-GB" dirty="0" err="1"/>
              <a:t>spacexdataset</a:t>
            </a:r>
            <a:endParaRPr lang="en-GB" dirty="0"/>
          </a:p>
          <a:p>
            <a:r>
              <a:rPr lang="en-GB" dirty="0"/>
              <a:t>where </a:t>
            </a:r>
            <a:r>
              <a:rPr lang="en-GB" dirty="0" err="1"/>
              <a:t>landing__outcome</a:t>
            </a:r>
            <a:r>
              <a:rPr lang="en-GB" dirty="0"/>
              <a:t> = 'Success (drone ship)'</a:t>
            </a:r>
          </a:p>
          <a:p>
            <a:r>
              <a:rPr lang="en-GB" dirty="0"/>
              <a:t>and (</a:t>
            </a:r>
            <a:r>
              <a:rPr lang="en-GB" dirty="0" err="1"/>
              <a:t>payload_mass__kg</a:t>
            </a:r>
            <a:r>
              <a:rPr lang="en-GB" dirty="0"/>
              <a:t>_ &gt; 4000 and </a:t>
            </a:r>
            <a:r>
              <a:rPr lang="en-GB" dirty="0" err="1"/>
              <a:t>payload_mass__kg</a:t>
            </a:r>
            <a:r>
              <a:rPr lang="en-GB" dirty="0"/>
              <a:t>_ &lt; 6000)</a:t>
            </a:r>
            <a:endParaRPr lang="en-GB" b="1" dirty="0"/>
          </a:p>
        </p:txBody>
      </p:sp>
      <p:sp>
        <p:nvSpPr>
          <p:cNvPr id="7" name="TextBox 6"/>
          <p:cNvSpPr txBox="1"/>
          <p:nvPr/>
        </p:nvSpPr>
        <p:spPr>
          <a:xfrm>
            <a:off x="1042587" y="3506637"/>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9" name="TextBox 8"/>
          <p:cNvSpPr txBox="1"/>
          <p:nvPr/>
        </p:nvSpPr>
        <p:spPr>
          <a:xfrm>
            <a:off x="7739105" y="1494925"/>
            <a:ext cx="3546505" cy="3693319"/>
          </a:xfrm>
          <a:prstGeom prst="rect">
            <a:avLst/>
          </a:prstGeom>
          <a:noFill/>
        </p:spPr>
        <p:txBody>
          <a:bodyPr wrap="square" rtlCol="0">
            <a:spAutoFit/>
          </a:bodyPr>
          <a:lstStyle/>
          <a:p>
            <a:r>
              <a:rPr lang="de-CH" b="1" dirty="0" smtClean="0"/>
              <a:t>Query Explanation</a:t>
            </a:r>
          </a:p>
          <a:p>
            <a:endParaRPr lang="de-CH" dirty="0" smtClean="0"/>
          </a:p>
          <a:p>
            <a:r>
              <a:rPr lang="en-GB" dirty="0"/>
              <a:t>Selecting only</a:t>
            </a:r>
          </a:p>
          <a:p>
            <a:r>
              <a:rPr lang="en-GB" dirty="0" err="1"/>
              <a:t>Booster_Version</a:t>
            </a:r>
            <a:endParaRPr lang="en-GB" dirty="0"/>
          </a:p>
          <a:p>
            <a:r>
              <a:rPr lang="en-GB" dirty="0"/>
              <a:t>The</a:t>
            </a:r>
          </a:p>
          <a:p>
            <a:r>
              <a:rPr lang="en-GB" b="1" dirty="0"/>
              <a:t>WHERE</a:t>
            </a:r>
            <a:r>
              <a:rPr lang="en-GB" dirty="0"/>
              <a:t> clause filters the dataset to </a:t>
            </a:r>
            <a:r>
              <a:rPr lang="en-GB" dirty="0" err="1"/>
              <a:t>Landing_Outcome</a:t>
            </a:r>
            <a:r>
              <a:rPr lang="en-GB" dirty="0"/>
              <a:t> =</a:t>
            </a:r>
          </a:p>
          <a:p>
            <a:r>
              <a:rPr lang="en-GB" dirty="0"/>
              <a:t>Success (drone ship)</a:t>
            </a:r>
          </a:p>
          <a:p>
            <a:r>
              <a:rPr lang="en-GB" dirty="0"/>
              <a:t>The</a:t>
            </a:r>
          </a:p>
          <a:p>
            <a:r>
              <a:rPr lang="en-GB" b="1" dirty="0"/>
              <a:t>AND</a:t>
            </a:r>
            <a:r>
              <a:rPr lang="en-GB" dirty="0"/>
              <a:t> clause specifies additional filter conditions</a:t>
            </a:r>
          </a:p>
          <a:p>
            <a:r>
              <a:rPr lang="en-GB" dirty="0" err="1"/>
              <a:t>Payload_MASS_KG</a:t>
            </a:r>
            <a:endParaRPr lang="en-GB" dirty="0"/>
          </a:p>
          <a:p>
            <a:r>
              <a:rPr lang="en-GB" dirty="0"/>
              <a:t>4000 AND </a:t>
            </a:r>
            <a:r>
              <a:rPr lang="en-GB" dirty="0" err="1"/>
              <a:t>Payload_MASS_KG</a:t>
            </a:r>
            <a:r>
              <a:rPr lang="en-GB" dirty="0"/>
              <a:t> 6000</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3829802"/>
            <a:ext cx="18764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529696"/>
            <a:ext cx="6945957" cy="4495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endParaRPr lang="en-GB" sz="22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collection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wrangling</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SQL</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 Dashboard with </a:t>
            </a:r>
            <a:r>
              <a:rPr lang="en-GB" sz="1800" dirty="0" err="1" smtClean="0">
                <a:solidFill>
                  <a:schemeClr val="accent3">
                    <a:lumMod val="25000"/>
                  </a:schemeClr>
                </a:solidFill>
                <a:latin typeface="Abadi" panose="020B0604020104020204" pitchFamily="34" charset="0"/>
              </a:rPr>
              <a:t>Plotly</a:t>
            </a:r>
            <a:r>
              <a:rPr lang="en-GB" sz="1800" dirty="0" smtClean="0">
                <a:solidFill>
                  <a:schemeClr val="accent3">
                    <a:lumMod val="25000"/>
                  </a:schemeClr>
                </a:solidFill>
                <a:latin typeface="Abadi" panose="020B0604020104020204" pitchFamily="34" charset="0"/>
              </a:rPr>
              <a:t> Dash</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analysis (Classification)</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Exploratory data analysis </a:t>
            </a:r>
            <a:r>
              <a:rPr lang="en-GB" sz="18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Interactive analytics demo in </a:t>
            </a:r>
            <a:r>
              <a:rPr lang="en-GB" sz="1800" dirty="0" smtClean="0">
                <a:solidFill>
                  <a:schemeClr val="accent3">
                    <a:lumMod val="25000"/>
                  </a:schemeClr>
                </a:solidFill>
                <a:latin typeface="Abadi" panose="020B0604020104020204" pitchFamily="34" charset="0"/>
              </a:rPr>
              <a:t>screenshots</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t>
            </a:r>
            <a:r>
              <a:rPr lang="en-GB" sz="1800" dirty="0">
                <a:solidFill>
                  <a:schemeClr val="accent3">
                    <a:lumMod val="25000"/>
                  </a:schemeClr>
                </a:solidFill>
                <a:latin typeface="Abadi" panose="020B0604020104020204" pitchFamily="34" charset="0"/>
              </a:rPr>
              <a:t>analysis results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p:cNvSpPr txBox="1"/>
          <p:nvPr/>
        </p:nvSpPr>
        <p:spPr>
          <a:xfrm>
            <a:off x="1042586" y="1546789"/>
            <a:ext cx="6511895" cy="2308324"/>
          </a:xfrm>
          <a:prstGeom prst="rect">
            <a:avLst/>
          </a:prstGeom>
          <a:noFill/>
        </p:spPr>
        <p:txBody>
          <a:bodyPr wrap="square" rtlCol="0">
            <a:spAutoFit/>
          </a:bodyPr>
          <a:lstStyle/>
          <a:p>
            <a:r>
              <a:rPr lang="de-CH" b="1" dirty="0" smtClean="0"/>
              <a:t>SQL Query</a:t>
            </a:r>
          </a:p>
          <a:p>
            <a:endParaRPr lang="de-CH" b="1" dirty="0"/>
          </a:p>
          <a:p>
            <a:r>
              <a:rPr lang="en-GB" dirty="0"/>
              <a:t>Select</a:t>
            </a:r>
          </a:p>
          <a:p>
            <a:r>
              <a:rPr lang="en-GB" dirty="0"/>
              <a:t>SUM(CASE when </a:t>
            </a:r>
            <a:r>
              <a:rPr lang="en-GB" dirty="0" err="1"/>
              <a:t>mission_outcome</a:t>
            </a:r>
            <a:r>
              <a:rPr lang="en-GB" dirty="0"/>
              <a:t> like 'Success%' THEN 1 ELSE 0 END) as successful,</a:t>
            </a:r>
          </a:p>
          <a:p>
            <a:r>
              <a:rPr lang="en-GB" dirty="0"/>
              <a:t>SUM(CASE when </a:t>
            </a:r>
            <a:r>
              <a:rPr lang="en-GB" dirty="0" err="1"/>
              <a:t>mission_outcome</a:t>
            </a:r>
            <a:r>
              <a:rPr lang="en-GB" dirty="0"/>
              <a:t> like 'Fail%' THEN 1 ELSE 0 END) as failure</a:t>
            </a:r>
          </a:p>
          <a:p>
            <a:r>
              <a:rPr lang="en-GB" dirty="0"/>
              <a:t>from </a:t>
            </a:r>
            <a:r>
              <a:rPr lang="en-GB" dirty="0" err="1"/>
              <a:t>spacexdataset</a:t>
            </a:r>
            <a:endParaRPr lang="en-GB" b="1" dirty="0"/>
          </a:p>
        </p:txBody>
      </p:sp>
      <p:sp>
        <p:nvSpPr>
          <p:cNvPr id="7" name="TextBox 6"/>
          <p:cNvSpPr txBox="1"/>
          <p:nvPr/>
        </p:nvSpPr>
        <p:spPr>
          <a:xfrm>
            <a:off x="1042587" y="4094728"/>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5" y="1494925"/>
            <a:ext cx="3546505" cy="1477328"/>
          </a:xfrm>
          <a:prstGeom prst="rect">
            <a:avLst/>
          </a:prstGeom>
          <a:noFill/>
        </p:spPr>
        <p:txBody>
          <a:bodyPr wrap="square" rtlCol="0">
            <a:spAutoFit/>
          </a:bodyPr>
          <a:lstStyle/>
          <a:p>
            <a:r>
              <a:rPr lang="de-CH" b="1" dirty="0" smtClean="0"/>
              <a:t>Query Explanation</a:t>
            </a:r>
          </a:p>
          <a:p>
            <a:endParaRPr lang="de-CH" dirty="0" smtClean="0"/>
          </a:p>
          <a:p>
            <a:r>
              <a:rPr lang="en-GB" dirty="0" smtClean="0"/>
              <a:t>Use </a:t>
            </a:r>
            <a:r>
              <a:rPr lang="en-GB" b="1" dirty="0" smtClean="0"/>
              <a:t>CASE</a:t>
            </a:r>
            <a:r>
              <a:rPr lang="en-GB" dirty="0" smtClean="0"/>
              <a:t> to assign 1 when success and 0 when not successful.</a:t>
            </a:r>
          </a:p>
          <a:p>
            <a:r>
              <a:rPr lang="de-CH" b="1" dirty="0" err="1" smtClean="0"/>
              <a:t>Sum</a:t>
            </a:r>
            <a:r>
              <a:rPr lang="de-CH" dirty="0" smtClean="0"/>
              <a:t> </a:t>
            </a:r>
            <a:r>
              <a:rPr lang="de-CH" dirty="0" err="1" smtClean="0"/>
              <a:t>it</a:t>
            </a:r>
            <a:r>
              <a:rPr lang="de-CH" dirty="0" smtClean="0"/>
              <a:t> </a:t>
            </a:r>
            <a:r>
              <a:rPr lang="de-CH" dirty="0" err="1" smtClean="0"/>
              <a:t>up</a:t>
            </a:r>
            <a:endParaRPr lang="en-GB"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4417894"/>
            <a:ext cx="19145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p:cNvSpPr txBox="1"/>
          <p:nvPr/>
        </p:nvSpPr>
        <p:spPr>
          <a:xfrm>
            <a:off x="1042586" y="1546789"/>
            <a:ext cx="6511895" cy="1754326"/>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booster_version</a:t>
            </a:r>
            <a:endParaRPr lang="en-GB" dirty="0"/>
          </a:p>
          <a:p>
            <a:r>
              <a:rPr lang="en-GB" dirty="0"/>
              <a:t>from </a:t>
            </a:r>
            <a:r>
              <a:rPr lang="en-GB" dirty="0" err="1"/>
              <a:t>spacexdataset</a:t>
            </a:r>
            <a:endParaRPr lang="en-GB" dirty="0"/>
          </a:p>
          <a:p>
            <a:r>
              <a:rPr lang="en-GB" dirty="0"/>
              <a:t>where </a:t>
            </a:r>
            <a:r>
              <a:rPr lang="en-GB" dirty="0" err="1"/>
              <a:t>payload_mass__kg</a:t>
            </a:r>
            <a:r>
              <a:rPr lang="en-GB" dirty="0"/>
              <a:t>_ = (Select max(</a:t>
            </a:r>
            <a:r>
              <a:rPr lang="en-GB" dirty="0" err="1"/>
              <a:t>payload_mass__kg</a:t>
            </a:r>
            <a:r>
              <a:rPr lang="en-GB" dirty="0"/>
              <a:t>_) from </a:t>
            </a:r>
            <a:r>
              <a:rPr lang="en-GB" dirty="0" err="1"/>
              <a:t>spacexdataset</a:t>
            </a:r>
            <a:r>
              <a:rPr lang="en-GB" dirty="0"/>
              <a:t>)</a:t>
            </a:r>
            <a:endParaRPr lang="en-GB" b="1" dirty="0"/>
          </a:p>
        </p:txBody>
      </p:sp>
      <p:sp>
        <p:nvSpPr>
          <p:cNvPr id="7" name="TextBox 6"/>
          <p:cNvSpPr txBox="1"/>
          <p:nvPr/>
        </p:nvSpPr>
        <p:spPr>
          <a:xfrm>
            <a:off x="1042587" y="4094728"/>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5" y="1494925"/>
            <a:ext cx="3546505" cy="2031325"/>
          </a:xfrm>
          <a:prstGeom prst="rect">
            <a:avLst/>
          </a:prstGeom>
          <a:noFill/>
        </p:spPr>
        <p:txBody>
          <a:bodyPr wrap="square" rtlCol="0">
            <a:spAutoFit/>
          </a:bodyPr>
          <a:lstStyle/>
          <a:p>
            <a:r>
              <a:rPr lang="de-CH" b="1" dirty="0" smtClean="0"/>
              <a:t>Query Explanation</a:t>
            </a:r>
          </a:p>
          <a:p>
            <a:endParaRPr lang="de-CH" dirty="0" smtClean="0"/>
          </a:p>
          <a:p>
            <a:r>
              <a:rPr lang="en-GB" dirty="0" smtClean="0"/>
              <a:t>Use </a:t>
            </a:r>
            <a:r>
              <a:rPr lang="de-CH" b="1" dirty="0" err="1" smtClean="0"/>
              <a:t>Subquery</a:t>
            </a:r>
            <a:r>
              <a:rPr lang="de-CH" b="1" dirty="0" smtClean="0"/>
              <a:t> </a:t>
            </a:r>
            <a:r>
              <a:rPr lang="de-CH" dirty="0" err="1" smtClean="0"/>
              <a:t>to</a:t>
            </a:r>
            <a:r>
              <a:rPr lang="de-CH" dirty="0" smtClean="0"/>
              <a:t> find </a:t>
            </a:r>
            <a:r>
              <a:rPr lang="de-CH" dirty="0" err="1" smtClean="0"/>
              <a:t>the</a:t>
            </a:r>
            <a:r>
              <a:rPr lang="de-CH" dirty="0" smtClean="0"/>
              <a:t> </a:t>
            </a:r>
            <a:r>
              <a:rPr lang="de-CH" dirty="0" err="1" smtClean="0"/>
              <a:t>maximum</a:t>
            </a:r>
            <a:r>
              <a:rPr lang="de-CH" dirty="0" smtClean="0"/>
              <a:t> </a:t>
            </a:r>
            <a:r>
              <a:rPr lang="de-CH" dirty="0" err="1" smtClean="0"/>
              <a:t>payload</a:t>
            </a:r>
            <a:r>
              <a:rPr lang="de-CH" dirty="0" smtClean="0"/>
              <a:t> </a:t>
            </a:r>
            <a:r>
              <a:rPr lang="de-CH" dirty="0" err="1" smtClean="0"/>
              <a:t>first</a:t>
            </a:r>
            <a:r>
              <a:rPr lang="de-CH" dirty="0" smtClean="0"/>
              <a:t>.</a:t>
            </a:r>
          </a:p>
          <a:p>
            <a:r>
              <a:rPr lang="de-CH" dirty="0" err="1" smtClean="0"/>
              <a:t>Then</a:t>
            </a:r>
            <a:r>
              <a:rPr lang="de-CH" dirty="0" smtClean="0"/>
              <a:t> </a:t>
            </a:r>
            <a:r>
              <a:rPr lang="de-CH" dirty="0" err="1" smtClean="0"/>
              <a:t>compare</a:t>
            </a:r>
            <a:r>
              <a:rPr lang="de-CH" dirty="0" smtClean="0"/>
              <a:t> </a:t>
            </a:r>
            <a:r>
              <a:rPr lang="de-CH" dirty="0" err="1" smtClean="0"/>
              <a:t>the</a:t>
            </a:r>
            <a:r>
              <a:rPr lang="de-CH" dirty="0" smtClean="0"/>
              <a:t> </a:t>
            </a:r>
            <a:r>
              <a:rPr lang="de-CH" dirty="0" err="1" smtClean="0"/>
              <a:t>payload</a:t>
            </a:r>
            <a:r>
              <a:rPr lang="de-CH" dirty="0" smtClean="0"/>
              <a:t> mass </a:t>
            </a:r>
            <a:r>
              <a:rPr lang="de-CH" dirty="0" err="1" smtClean="0"/>
              <a:t>from</a:t>
            </a:r>
            <a:r>
              <a:rPr lang="de-CH" dirty="0" smtClean="0"/>
              <a:t> </a:t>
            </a:r>
            <a:r>
              <a:rPr lang="de-CH" dirty="0" err="1" smtClean="0"/>
              <a:t>the</a:t>
            </a:r>
            <a:r>
              <a:rPr lang="de-CH" dirty="0" smtClean="0"/>
              <a:t> </a:t>
            </a:r>
            <a:r>
              <a:rPr lang="de-CH" dirty="0" err="1" smtClean="0"/>
              <a:t>table</a:t>
            </a:r>
            <a:r>
              <a:rPr lang="de-CH" dirty="0" smtClean="0"/>
              <a:t> </a:t>
            </a:r>
            <a:r>
              <a:rPr lang="de-CH" dirty="0" err="1" smtClean="0"/>
              <a:t>and</a:t>
            </a:r>
            <a:r>
              <a:rPr lang="de-CH" dirty="0" smtClean="0"/>
              <a:t> </a:t>
            </a:r>
            <a:r>
              <a:rPr lang="de-CH" dirty="0" err="1" smtClean="0"/>
              <a:t>return</a:t>
            </a:r>
            <a:r>
              <a:rPr lang="de-CH" dirty="0" smtClean="0"/>
              <a:t> </a:t>
            </a:r>
            <a:r>
              <a:rPr lang="de-CH" dirty="0" err="1" smtClean="0"/>
              <a:t>when</a:t>
            </a:r>
            <a:r>
              <a:rPr lang="de-CH" dirty="0" smtClean="0"/>
              <a:t> </a:t>
            </a:r>
            <a:r>
              <a:rPr lang="de-CH" dirty="0" err="1" smtClean="0"/>
              <a:t>it</a:t>
            </a:r>
            <a:r>
              <a:rPr lang="de-CH" dirty="0" smtClean="0"/>
              <a:t> </a:t>
            </a:r>
            <a:r>
              <a:rPr lang="de-CH" dirty="0" err="1" smtClean="0"/>
              <a:t>matches</a:t>
            </a:r>
            <a:r>
              <a:rPr lang="de-CH" dirty="0" smtClean="0"/>
              <a:t>.</a:t>
            </a:r>
            <a:endParaRPr lang="en-GB"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251" y="3301114"/>
            <a:ext cx="1218809" cy="3024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p:cNvSpPr txBox="1"/>
          <p:nvPr/>
        </p:nvSpPr>
        <p:spPr>
          <a:xfrm>
            <a:off x="1042586" y="1546789"/>
            <a:ext cx="6511895" cy="1754326"/>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booster_version</a:t>
            </a:r>
            <a:r>
              <a:rPr lang="en-GB" dirty="0"/>
              <a:t>, </a:t>
            </a:r>
            <a:r>
              <a:rPr lang="en-GB" dirty="0" err="1"/>
              <a:t>launch_site</a:t>
            </a:r>
            <a:r>
              <a:rPr lang="en-GB" dirty="0"/>
              <a:t>, DATE</a:t>
            </a:r>
          </a:p>
          <a:p>
            <a:r>
              <a:rPr lang="en-GB" dirty="0"/>
              <a:t>from </a:t>
            </a:r>
            <a:r>
              <a:rPr lang="en-GB" dirty="0" err="1"/>
              <a:t>spacexdataset</a:t>
            </a:r>
            <a:endParaRPr lang="en-GB" dirty="0"/>
          </a:p>
          <a:p>
            <a:r>
              <a:rPr lang="en-GB" dirty="0"/>
              <a:t>where </a:t>
            </a:r>
            <a:r>
              <a:rPr lang="en-GB" dirty="0" err="1"/>
              <a:t>landing__outcome</a:t>
            </a:r>
            <a:r>
              <a:rPr lang="en-GB" dirty="0"/>
              <a:t> = 'Failure (drone ship)'</a:t>
            </a:r>
          </a:p>
          <a:p>
            <a:r>
              <a:rPr lang="en-GB" dirty="0"/>
              <a:t>and YEAR(DATE) = '2015'</a:t>
            </a:r>
            <a:endParaRPr lang="en-GB" b="1" dirty="0"/>
          </a:p>
        </p:txBody>
      </p:sp>
      <p:sp>
        <p:nvSpPr>
          <p:cNvPr id="7" name="TextBox 6"/>
          <p:cNvSpPr txBox="1"/>
          <p:nvPr/>
        </p:nvSpPr>
        <p:spPr>
          <a:xfrm>
            <a:off x="1042587" y="4094728"/>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5" y="1494925"/>
            <a:ext cx="3546505" cy="1754326"/>
          </a:xfrm>
          <a:prstGeom prst="rect">
            <a:avLst/>
          </a:prstGeom>
          <a:noFill/>
        </p:spPr>
        <p:txBody>
          <a:bodyPr wrap="square" rtlCol="0">
            <a:spAutoFit/>
          </a:bodyPr>
          <a:lstStyle/>
          <a:p>
            <a:r>
              <a:rPr lang="de-CH" b="1" dirty="0" smtClean="0"/>
              <a:t>Query Explanation</a:t>
            </a:r>
          </a:p>
          <a:p>
            <a:endParaRPr lang="de-CH" dirty="0" smtClean="0"/>
          </a:p>
          <a:p>
            <a:r>
              <a:rPr lang="de-CH" dirty="0" err="1" smtClean="0"/>
              <a:t>Get</a:t>
            </a:r>
            <a:r>
              <a:rPr lang="de-CH" dirty="0" smtClean="0"/>
              <a:t> </a:t>
            </a:r>
            <a:r>
              <a:rPr lang="de-CH" b="1" dirty="0" smtClean="0"/>
              <a:t>Year</a:t>
            </a:r>
            <a:r>
              <a:rPr lang="de-CH" dirty="0" smtClean="0"/>
              <a:t> </a:t>
            </a:r>
            <a:r>
              <a:rPr lang="de-CH" dirty="0" err="1" smtClean="0"/>
              <a:t>of</a:t>
            </a:r>
            <a:r>
              <a:rPr lang="de-CH" dirty="0" smtClean="0"/>
              <a:t> </a:t>
            </a:r>
            <a:r>
              <a:rPr lang="de-CH" dirty="0" err="1" smtClean="0"/>
              <a:t>the</a:t>
            </a:r>
            <a:r>
              <a:rPr lang="de-CH" dirty="0" smtClean="0"/>
              <a:t> </a:t>
            </a:r>
            <a:r>
              <a:rPr lang="de-CH" dirty="0" err="1" smtClean="0"/>
              <a:t>date</a:t>
            </a:r>
            <a:r>
              <a:rPr lang="de-CH" dirty="0" smtClean="0"/>
              <a:t> </a:t>
            </a:r>
            <a:r>
              <a:rPr lang="de-CH" dirty="0" err="1" smtClean="0"/>
              <a:t>column</a:t>
            </a:r>
            <a:r>
              <a:rPr lang="de-CH" dirty="0" smtClean="0"/>
              <a:t> </a:t>
            </a:r>
            <a:r>
              <a:rPr lang="de-CH" dirty="0" err="1" smtClean="0"/>
              <a:t>and</a:t>
            </a:r>
            <a:r>
              <a:rPr lang="de-CH" dirty="0" smtClean="0"/>
              <a:t> </a:t>
            </a:r>
            <a:r>
              <a:rPr lang="de-CH" dirty="0" err="1" smtClean="0"/>
              <a:t>compare</a:t>
            </a:r>
            <a:r>
              <a:rPr lang="de-CH" dirty="0" smtClean="0"/>
              <a:t> </a:t>
            </a:r>
            <a:r>
              <a:rPr lang="de-CH" dirty="0" err="1" smtClean="0"/>
              <a:t>if</a:t>
            </a:r>
            <a:r>
              <a:rPr lang="de-CH" dirty="0" smtClean="0"/>
              <a:t> </a:t>
            </a:r>
            <a:r>
              <a:rPr lang="de-CH" dirty="0" err="1" smtClean="0"/>
              <a:t>it</a:t>
            </a:r>
            <a:r>
              <a:rPr lang="de-CH" dirty="0" smtClean="0"/>
              <a:t> </a:t>
            </a:r>
            <a:r>
              <a:rPr lang="de-CH" dirty="0" err="1" smtClean="0"/>
              <a:t>is</a:t>
            </a:r>
            <a:r>
              <a:rPr lang="de-CH" dirty="0" smtClean="0"/>
              <a:t> in </a:t>
            </a:r>
            <a:r>
              <a:rPr lang="de-CH" dirty="0" err="1" smtClean="0"/>
              <a:t>the</a:t>
            </a:r>
            <a:r>
              <a:rPr lang="de-CH" dirty="0" smtClean="0"/>
              <a:t> </a:t>
            </a:r>
            <a:r>
              <a:rPr lang="de-CH" dirty="0" err="1" smtClean="0"/>
              <a:t>year</a:t>
            </a:r>
            <a:r>
              <a:rPr lang="de-CH" dirty="0" smtClean="0"/>
              <a:t> 2015.</a:t>
            </a:r>
          </a:p>
          <a:p>
            <a:endParaRPr lang="de-CH" b="1" dirty="0"/>
          </a:p>
          <a:p>
            <a:r>
              <a:rPr lang="de-CH" b="1" dirty="0" err="1" smtClean="0"/>
              <a:t>And</a:t>
            </a:r>
            <a:r>
              <a:rPr lang="de-CH" dirty="0" smtClean="0"/>
              <a:t> </a:t>
            </a:r>
            <a:r>
              <a:rPr lang="de-CH" dirty="0" err="1" smtClean="0"/>
              <a:t>if</a:t>
            </a:r>
            <a:r>
              <a:rPr lang="de-CH" dirty="0" smtClean="0"/>
              <a:t> </a:t>
            </a:r>
            <a:r>
              <a:rPr lang="de-CH" dirty="0" err="1" smtClean="0"/>
              <a:t>it</a:t>
            </a:r>
            <a:r>
              <a:rPr lang="de-CH" dirty="0" smtClean="0"/>
              <a:t> </a:t>
            </a:r>
            <a:r>
              <a:rPr lang="de-CH" dirty="0" err="1" smtClean="0"/>
              <a:t>is</a:t>
            </a:r>
            <a:r>
              <a:rPr lang="de-CH" dirty="0" smtClean="0"/>
              <a:t> a </a:t>
            </a:r>
            <a:r>
              <a:rPr lang="de-CH" dirty="0" err="1" smtClean="0"/>
              <a:t>failure</a:t>
            </a:r>
            <a:endParaRPr lang="en-GB" b="1"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6" y="4741059"/>
            <a:ext cx="41433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p:cNvSpPr txBox="1"/>
          <p:nvPr/>
        </p:nvSpPr>
        <p:spPr>
          <a:xfrm>
            <a:off x="1042586" y="1546789"/>
            <a:ext cx="6511895" cy="2585323"/>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landing__outcome</a:t>
            </a:r>
            <a:r>
              <a:rPr lang="en-GB" dirty="0"/>
              <a:t>, Count(*) as Count</a:t>
            </a:r>
          </a:p>
          <a:p>
            <a:r>
              <a:rPr lang="en-GB" dirty="0"/>
              <a:t>from </a:t>
            </a:r>
            <a:r>
              <a:rPr lang="en-GB" dirty="0" err="1"/>
              <a:t>spacexdataset</a:t>
            </a:r>
            <a:endParaRPr lang="en-GB" dirty="0"/>
          </a:p>
          <a:p>
            <a:r>
              <a:rPr lang="en-GB" dirty="0"/>
              <a:t>where (</a:t>
            </a:r>
            <a:r>
              <a:rPr lang="en-GB" dirty="0" err="1"/>
              <a:t>landing__outcome</a:t>
            </a:r>
            <a:r>
              <a:rPr lang="en-GB" dirty="0"/>
              <a:t> = 'Failure (drone ship)' or </a:t>
            </a:r>
            <a:r>
              <a:rPr lang="en-GB" dirty="0" err="1"/>
              <a:t>landing__outcome</a:t>
            </a:r>
            <a:r>
              <a:rPr lang="en-GB" dirty="0"/>
              <a:t> = 'Success (ground pad)')</a:t>
            </a:r>
          </a:p>
          <a:p>
            <a:r>
              <a:rPr lang="en-GB" dirty="0"/>
              <a:t>and (Date &gt; '2010-06-04' and Date &lt; '2017-03-20')</a:t>
            </a:r>
          </a:p>
          <a:p>
            <a:r>
              <a:rPr lang="en-GB" dirty="0"/>
              <a:t>group by </a:t>
            </a:r>
            <a:r>
              <a:rPr lang="en-GB" dirty="0" err="1"/>
              <a:t>landing__outcome</a:t>
            </a:r>
            <a:endParaRPr lang="en-GB" dirty="0"/>
          </a:p>
          <a:p>
            <a:r>
              <a:rPr lang="en-GB" dirty="0"/>
              <a:t>order by Count </a:t>
            </a:r>
            <a:r>
              <a:rPr lang="en-GB" dirty="0" err="1"/>
              <a:t>desc</a:t>
            </a:r>
            <a:endParaRPr lang="en-GB" b="1" dirty="0"/>
          </a:p>
        </p:txBody>
      </p:sp>
      <p:sp>
        <p:nvSpPr>
          <p:cNvPr id="7" name="TextBox 6"/>
          <p:cNvSpPr txBox="1"/>
          <p:nvPr/>
        </p:nvSpPr>
        <p:spPr>
          <a:xfrm>
            <a:off x="1042587" y="4094728"/>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5" y="1494925"/>
            <a:ext cx="3546505" cy="1754326"/>
          </a:xfrm>
          <a:prstGeom prst="rect">
            <a:avLst/>
          </a:prstGeom>
          <a:noFill/>
        </p:spPr>
        <p:txBody>
          <a:bodyPr wrap="square" rtlCol="0">
            <a:spAutoFit/>
          </a:bodyPr>
          <a:lstStyle/>
          <a:p>
            <a:r>
              <a:rPr lang="de-CH" b="1" dirty="0" smtClean="0"/>
              <a:t>Query Explanation</a:t>
            </a:r>
          </a:p>
          <a:p>
            <a:endParaRPr lang="de-CH" dirty="0" smtClean="0"/>
          </a:p>
          <a:p>
            <a:r>
              <a:rPr lang="de-CH" b="1" dirty="0" smtClean="0"/>
              <a:t>Group </a:t>
            </a:r>
            <a:r>
              <a:rPr lang="de-CH" b="1" dirty="0" err="1" smtClean="0"/>
              <a:t>by</a:t>
            </a:r>
            <a:r>
              <a:rPr lang="de-CH" b="1" dirty="0" smtClean="0"/>
              <a:t> </a:t>
            </a:r>
            <a:r>
              <a:rPr lang="de-CH" dirty="0" err="1" smtClean="0"/>
              <a:t>landing</a:t>
            </a:r>
            <a:r>
              <a:rPr lang="de-CH" dirty="0" smtClean="0"/>
              <a:t> </a:t>
            </a:r>
            <a:r>
              <a:rPr lang="de-CH" dirty="0" err="1" smtClean="0"/>
              <a:t>outcome</a:t>
            </a:r>
            <a:r>
              <a:rPr lang="de-CH" dirty="0" smtClean="0"/>
              <a:t> </a:t>
            </a:r>
            <a:r>
              <a:rPr lang="de-CH" dirty="0" err="1" smtClean="0"/>
              <a:t>groups</a:t>
            </a:r>
            <a:r>
              <a:rPr lang="de-CH" dirty="0" smtClean="0"/>
              <a:t> </a:t>
            </a:r>
            <a:r>
              <a:rPr lang="de-CH" dirty="0" err="1" smtClean="0"/>
              <a:t>the</a:t>
            </a:r>
            <a:r>
              <a:rPr lang="de-CH" dirty="0" smtClean="0"/>
              <a:t> </a:t>
            </a:r>
            <a:r>
              <a:rPr lang="de-CH" dirty="0" err="1" smtClean="0"/>
              <a:t>occurences</a:t>
            </a:r>
            <a:r>
              <a:rPr lang="de-CH" dirty="0" smtClean="0"/>
              <a:t> in </a:t>
            </a:r>
            <a:r>
              <a:rPr lang="de-CH" dirty="0" err="1" smtClean="0"/>
              <a:t>that</a:t>
            </a:r>
            <a:r>
              <a:rPr lang="de-CH" dirty="0" smtClean="0"/>
              <a:t> </a:t>
            </a:r>
            <a:r>
              <a:rPr lang="de-CH" dirty="0" err="1" smtClean="0"/>
              <a:t>column</a:t>
            </a:r>
            <a:r>
              <a:rPr lang="de-CH" dirty="0" smtClean="0"/>
              <a:t>.</a:t>
            </a:r>
          </a:p>
          <a:p>
            <a:r>
              <a:rPr lang="de-CH" b="1" dirty="0" smtClean="0"/>
              <a:t>Order </a:t>
            </a:r>
            <a:r>
              <a:rPr lang="de-CH" b="1" dirty="0" err="1" smtClean="0"/>
              <a:t>by</a:t>
            </a:r>
            <a:r>
              <a:rPr lang="de-CH" b="1" dirty="0" smtClean="0"/>
              <a:t> </a:t>
            </a:r>
            <a:r>
              <a:rPr lang="de-CH" dirty="0" err="1" smtClean="0"/>
              <a:t>count</a:t>
            </a:r>
            <a:r>
              <a:rPr lang="de-CH" dirty="0" smtClean="0"/>
              <a:t> </a:t>
            </a:r>
            <a:r>
              <a:rPr lang="de-CH" dirty="0" err="1" smtClean="0"/>
              <a:t>orders</a:t>
            </a:r>
            <a:r>
              <a:rPr lang="de-CH" dirty="0" smtClean="0"/>
              <a:t> </a:t>
            </a:r>
            <a:r>
              <a:rPr lang="de-CH" dirty="0" err="1" smtClean="0"/>
              <a:t>by</a:t>
            </a:r>
            <a:r>
              <a:rPr lang="de-CH" dirty="0" smtClean="0"/>
              <a:t> </a:t>
            </a:r>
            <a:r>
              <a:rPr lang="de-CH" dirty="0" err="1" smtClean="0"/>
              <a:t>the</a:t>
            </a:r>
            <a:r>
              <a:rPr lang="de-CH" dirty="0" smtClean="0"/>
              <a:t> </a:t>
            </a:r>
            <a:r>
              <a:rPr lang="de-CH" dirty="0" err="1" smtClean="0"/>
              <a:t>count</a:t>
            </a:r>
            <a:r>
              <a:rPr lang="de-CH" dirty="0" smtClean="0"/>
              <a:t> </a:t>
            </a:r>
            <a:r>
              <a:rPr lang="de-CH" dirty="0" err="1" smtClean="0"/>
              <a:t>column</a:t>
            </a:r>
            <a:r>
              <a:rPr lang="de-CH" dirty="0" smtClean="0"/>
              <a:t>.</a:t>
            </a:r>
            <a:endParaRPr lang="en-GB" b="1"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6" y="4614996"/>
            <a:ext cx="26574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Sites</a:t>
            </a:r>
            <a:endParaRPr lang="en-US" dirty="0">
              <a:solidFill>
                <a:srgbClr val="0B49CB"/>
              </a:solidFill>
              <a:latin typeface="Abadi"/>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98664"/>
            <a:ext cx="7684004" cy="4526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930355" y="1777525"/>
            <a:ext cx="2527617" cy="1477328"/>
          </a:xfrm>
          <a:prstGeom prst="rect">
            <a:avLst/>
          </a:prstGeom>
          <a:noFill/>
        </p:spPr>
        <p:txBody>
          <a:bodyPr wrap="square" rtlCol="0">
            <a:spAutoFit/>
          </a:bodyPr>
          <a:lstStyle/>
          <a:p>
            <a:r>
              <a:rPr lang="de-CH" dirty="0" err="1" smtClean="0"/>
              <a:t>We</a:t>
            </a:r>
            <a:r>
              <a:rPr lang="de-CH" dirty="0" smtClean="0"/>
              <a:t> </a:t>
            </a:r>
            <a:r>
              <a:rPr lang="de-CH" dirty="0" err="1" smtClean="0"/>
              <a:t>can</a:t>
            </a:r>
            <a:r>
              <a:rPr lang="de-CH" dirty="0" smtClean="0"/>
              <a:t> </a:t>
            </a:r>
            <a:r>
              <a:rPr lang="de-CH" dirty="0" err="1" smtClean="0"/>
              <a:t>see</a:t>
            </a:r>
            <a:r>
              <a:rPr lang="de-CH" dirty="0" smtClean="0"/>
              <a:t> </a:t>
            </a:r>
            <a:r>
              <a:rPr lang="de-CH" dirty="0" err="1" smtClean="0"/>
              <a:t>that</a:t>
            </a:r>
            <a:r>
              <a:rPr lang="de-CH" dirty="0" smtClean="0"/>
              <a:t> </a:t>
            </a:r>
            <a:r>
              <a:rPr lang="de-CH" dirty="0" err="1" smtClean="0"/>
              <a:t>the</a:t>
            </a:r>
            <a:r>
              <a:rPr lang="de-CH" dirty="0" smtClean="0"/>
              <a:t> </a:t>
            </a:r>
            <a:r>
              <a:rPr lang="de-CH" dirty="0" err="1" smtClean="0"/>
              <a:t>SpaceX</a:t>
            </a:r>
            <a:r>
              <a:rPr lang="de-CH" dirty="0" smtClean="0"/>
              <a:t> </a:t>
            </a:r>
            <a:r>
              <a:rPr lang="de-CH" dirty="0" err="1" smtClean="0"/>
              <a:t>launch</a:t>
            </a:r>
            <a:r>
              <a:rPr lang="de-CH" dirty="0" smtClean="0"/>
              <a:t> </a:t>
            </a:r>
            <a:r>
              <a:rPr lang="de-CH" dirty="0" err="1" smtClean="0"/>
              <a:t>sites</a:t>
            </a:r>
            <a:r>
              <a:rPr lang="de-CH" dirty="0" smtClean="0"/>
              <a:t> </a:t>
            </a:r>
            <a:r>
              <a:rPr lang="de-CH" dirty="0" err="1" smtClean="0"/>
              <a:t>are</a:t>
            </a:r>
            <a:r>
              <a:rPr lang="de-CH" dirty="0" smtClean="0"/>
              <a:t> in </a:t>
            </a:r>
            <a:r>
              <a:rPr lang="de-CH" dirty="0" err="1" smtClean="0"/>
              <a:t>the</a:t>
            </a:r>
            <a:r>
              <a:rPr lang="de-CH" dirty="0" smtClean="0"/>
              <a:t> west </a:t>
            </a:r>
            <a:r>
              <a:rPr lang="de-CH" dirty="0" err="1" smtClean="0"/>
              <a:t>and</a:t>
            </a:r>
            <a:r>
              <a:rPr lang="de-CH" dirty="0" smtClean="0"/>
              <a:t> </a:t>
            </a:r>
            <a:r>
              <a:rPr lang="de-CH" dirty="0" err="1" smtClean="0"/>
              <a:t>east</a:t>
            </a:r>
            <a:r>
              <a:rPr lang="de-CH" dirty="0" smtClean="0"/>
              <a:t> </a:t>
            </a:r>
            <a:r>
              <a:rPr lang="de-CH" dirty="0" err="1" smtClean="0"/>
              <a:t>coasts</a:t>
            </a:r>
            <a:r>
              <a:rPr lang="de-CH" dirty="0" smtClean="0"/>
              <a:t> </a:t>
            </a:r>
            <a:r>
              <a:rPr lang="de-CH" dirty="0" err="1" smtClean="0"/>
              <a:t>of</a:t>
            </a:r>
            <a:r>
              <a:rPr lang="de-CH" dirty="0" smtClean="0"/>
              <a:t> </a:t>
            </a:r>
            <a:r>
              <a:rPr lang="de-CH" dirty="0" err="1" smtClean="0"/>
              <a:t>the</a:t>
            </a:r>
            <a:r>
              <a:rPr lang="de-CH" dirty="0" smtClean="0"/>
              <a:t> United States </a:t>
            </a:r>
            <a:r>
              <a:rPr lang="de-CH" dirty="0" err="1" smtClean="0"/>
              <a:t>of</a:t>
            </a:r>
            <a:r>
              <a:rPr lang="de-CH" dirty="0" smtClean="0"/>
              <a:t> </a:t>
            </a:r>
            <a:r>
              <a:rPr lang="de-CH" dirty="0" err="1" smtClean="0"/>
              <a:t>America</a:t>
            </a:r>
            <a:r>
              <a:rPr lang="de-CH" dirty="0" smtClean="0"/>
              <a:t>.</a:t>
            </a:r>
            <a:endParaRPr lang="en-GB"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smtClean="0">
                <a:solidFill>
                  <a:srgbClr val="0B49CB"/>
                </a:solidFill>
                <a:latin typeface="Abadi"/>
              </a:rPr>
              <a:t>Colour</a:t>
            </a:r>
            <a:r>
              <a:rPr lang="en-US" dirty="0" smtClean="0">
                <a:solidFill>
                  <a:srgbClr val="0B49CB"/>
                </a:solidFill>
                <a:latin typeface="Abadi"/>
              </a:rPr>
              <a:t> Labelled Markers</a:t>
            </a:r>
            <a:endParaRPr lang="en-US" dirty="0">
              <a:solidFill>
                <a:srgbClr val="0B49CB"/>
              </a:solidFill>
              <a:latin typeface="Abadi"/>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909" y="1777524"/>
            <a:ext cx="4151475" cy="3484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216" y="1777524"/>
            <a:ext cx="2876550"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7384" y="4073049"/>
            <a:ext cx="5093070" cy="1851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844897" y="1974079"/>
            <a:ext cx="2828658" cy="1200329"/>
          </a:xfrm>
          <a:prstGeom prst="rect">
            <a:avLst/>
          </a:prstGeom>
          <a:noFill/>
        </p:spPr>
        <p:txBody>
          <a:bodyPr wrap="square" rtlCol="0">
            <a:spAutoFit/>
          </a:bodyPr>
          <a:lstStyle/>
          <a:p>
            <a:r>
              <a:rPr lang="de-CH" dirty="0" err="1" smtClean="0"/>
              <a:t>Examples</a:t>
            </a:r>
            <a:r>
              <a:rPr lang="de-CH" dirty="0" smtClean="0"/>
              <a:t> </a:t>
            </a:r>
            <a:r>
              <a:rPr lang="de-CH" dirty="0" err="1" smtClean="0"/>
              <a:t>of</a:t>
            </a:r>
            <a:r>
              <a:rPr lang="de-CH" dirty="0" smtClean="0"/>
              <a:t> </a:t>
            </a:r>
            <a:r>
              <a:rPr lang="de-CH" dirty="0" err="1" smtClean="0"/>
              <a:t>the</a:t>
            </a:r>
            <a:r>
              <a:rPr lang="de-CH" dirty="0" smtClean="0"/>
              <a:t> Florida </a:t>
            </a:r>
            <a:r>
              <a:rPr lang="de-CH" dirty="0" err="1" smtClean="0"/>
              <a:t>launch</a:t>
            </a:r>
            <a:r>
              <a:rPr lang="de-CH" dirty="0" smtClean="0"/>
              <a:t> </a:t>
            </a:r>
            <a:r>
              <a:rPr lang="de-CH" dirty="0" err="1" smtClean="0"/>
              <a:t>sites</a:t>
            </a:r>
            <a:r>
              <a:rPr lang="de-CH" dirty="0" smtClean="0"/>
              <a:t> </a:t>
            </a:r>
            <a:r>
              <a:rPr lang="de-CH" dirty="0" err="1" smtClean="0"/>
              <a:t>with</a:t>
            </a:r>
            <a:r>
              <a:rPr lang="de-CH" dirty="0" smtClean="0"/>
              <a:t> </a:t>
            </a:r>
            <a:r>
              <a:rPr lang="de-CH" dirty="0" err="1" smtClean="0"/>
              <a:t>succesful</a:t>
            </a:r>
            <a:r>
              <a:rPr lang="de-CH" dirty="0" smtClean="0"/>
              <a:t> </a:t>
            </a:r>
            <a:r>
              <a:rPr lang="de-CH" dirty="0" err="1" smtClean="0"/>
              <a:t>launches</a:t>
            </a:r>
            <a:r>
              <a:rPr lang="de-CH" dirty="0" smtClean="0"/>
              <a:t> (</a:t>
            </a:r>
            <a:r>
              <a:rPr lang="de-CH" dirty="0" err="1" smtClean="0"/>
              <a:t>green</a:t>
            </a:r>
            <a:r>
              <a:rPr lang="de-CH" dirty="0" smtClean="0"/>
              <a:t>) </a:t>
            </a:r>
            <a:r>
              <a:rPr lang="de-CH" dirty="0" err="1" smtClean="0"/>
              <a:t>and</a:t>
            </a:r>
            <a:r>
              <a:rPr lang="de-CH" dirty="0" smtClean="0"/>
              <a:t> </a:t>
            </a:r>
            <a:r>
              <a:rPr lang="de-CH" dirty="0" err="1" smtClean="0"/>
              <a:t>failures</a:t>
            </a:r>
            <a:r>
              <a:rPr lang="de-CH" dirty="0" smtClean="0"/>
              <a:t> (</a:t>
            </a:r>
            <a:r>
              <a:rPr lang="de-CH" dirty="0" err="1" smtClean="0"/>
              <a:t>red</a:t>
            </a:r>
            <a:r>
              <a:rPr lang="de-CH" dirty="0" smtClean="0"/>
              <a:t>).</a:t>
            </a:r>
            <a:endParaRPr lang="en-GB"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Distance to Specific Objects</a:t>
            </a:r>
            <a:endParaRPr lang="en-US" dirty="0">
              <a:solidFill>
                <a:srgbClr val="0B49CB"/>
              </a:solidFill>
              <a:latin typeface="Abadi"/>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35369"/>
            <a:ext cx="8343900"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02736" y="2657742"/>
            <a:ext cx="1777526" cy="923330"/>
          </a:xfrm>
          <a:prstGeom prst="rect">
            <a:avLst/>
          </a:prstGeom>
          <a:noFill/>
        </p:spPr>
        <p:txBody>
          <a:bodyPr wrap="square" rtlCol="0">
            <a:spAutoFit/>
          </a:bodyPr>
          <a:lstStyle/>
          <a:p>
            <a:r>
              <a:rPr lang="de-CH" dirty="0" err="1" smtClean="0"/>
              <a:t>Distance</a:t>
            </a:r>
            <a:r>
              <a:rPr lang="de-CH" dirty="0" smtClean="0"/>
              <a:t> </a:t>
            </a:r>
            <a:r>
              <a:rPr lang="de-CH" dirty="0" err="1" smtClean="0"/>
              <a:t>launch</a:t>
            </a:r>
            <a:r>
              <a:rPr lang="de-CH" dirty="0" smtClean="0"/>
              <a:t> </a:t>
            </a:r>
            <a:r>
              <a:rPr lang="de-CH" dirty="0" err="1" smtClean="0"/>
              <a:t>site</a:t>
            </a:r>
            <a:r>
              <a:rPr lang="de-CH" dirty="0" smtClean="0"/>
              <a:t> </a:t>
            </a:r>
            <a:r>
              <a:rPr lang="de-CH" dirty="0" err="1" smtClean="0"/>
              <a:t>to</a:t>
            </a:r>
            <a:r>
              <a:rPr lang="de-CH" dirty="0" smtClean="0"/>
              <a:t> </a:t>
            </a:r>
            <a:r>
              <a:rPr lang="de-CH" dirty="0" err="1" smtClean="0"/>
              <a:t>the</a:t>
            </a:r>
            <a:r>
              <a:rPr lang="de-CH" dirty="0" smtClean="0"/>
              <a:t> </a:t>
            </a:r>
            <a:r>
              <a:rPr lang="de-CH" dirty="0" err="1" smtClean="0"/>
              <a:t>coastline</a:t>
            </a:r>
            <a:r>
              <a:rPr lang="de-CH" dirty="0" smtClean="0"/>
              <a:t>.</a:t>
            </a:r>
            <a:endParaRPr lang="en-GB"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4326219"/>
            <a:ext cx="2906860" cy="2117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676871" y="4674550"/>
            <a:ext cx="1777526" cy="1200329"/>
          </a:xfrm>
          <a:prstGeom prst="rect">
            <a:avLst/>
          </a:prstGeom>
          <a:noFill/>
        </p:spPr>
        <p:txBody>
          <a:bodyPr wrap="square" rtlCol="0">
            <a:spAutoFit/>
          </a:bodyPr>
          <a:lstStyle/>
          <a:p>
            <a:r>
              <a:rPr lang="de-CH" dirty="0" err="1" smtClean="0"/>
              <a:t>Distance</a:t>
            </a:r>
            <a:r>
              <a:rPr lang="de-CH" dirty="0" smtClean="0"/>
              <a:t> </a:t>
            </a:r>
            <a:r>
              <a:rPr lang="de-CH" dirty="0" err="1" smtClean="0"/>
              <a:t>launch</a:t>
            </a:r>
            <a:r>
              <a:rPr lang="de-CH" dirty="0" smtClean="0"/>
              <a:t> </a:t>
            </a:r>
            <a:r>
              <a:rPr lang="de-CH" dirty="0" err="1" smtClean="0"/>
              <a:t>site</a:t>
            </a:r>
            <a:r>
              <a:rPr lang="de-CH" dirty="0" smtClean="0"/>
              <a:t> </a:t>
            </a:r>
            <a:r>
              <a:rPr lang="de-CH" dirty="0" err="1" smtClean="0"/>
              <a:t>to</a:t>
            </a:r>
            <a:r>
              <a:rPr lang="de-CH" dirty="0" smtClean="0"/>
              <a:t> </a:t>
            </a:r>
            <a:r>
              <a:rPr lang="de-CH" dirty="0" err="1" smtClean="0"/>
              <a:t>the</a:t>
            </a:r>
            <a:r>
              <a:rPr lang="de-CH" dirty="0" smtClean="0"/>
              <a:t> </a:t>
            </a:r>
            <a:r>
              <a:rPr lang="de-CH" dirty="0" err="1" smtClean="0"/>
              <a:t>next</a:t>
            </a:r>
            <a:r>
              <a:rPr lang="de-CH" dirty="0" smtClean="0"/>
              <a:t> </a:t>
            </a:r>
            <a:r>
              <a:rPr lang="de-CH" dirty="0" err="1" smtClean="0"/>
              <a:t>big</a:t>
            </a:r>
            <a:r>
              <a:rPr lang="de-CH" dirty="0" smtClean="0"/>
              <a:t> </a:t>
            </a:r>
            <a:r>
              <a:rPr lang="de-CH" dirty="0" err="1" smtClean="0"/>
              <a:t>city</a:t>
            </a:r>
            <a:r>
              <a:rPr lang="de-CH" dirty="0" smtClean="0"/>
              <a:t> (Florida, 29.21km).</a:t>
            </a:r>
            <a:endParaRPr lang="en-GB" dirty="0"/>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2490" y="4415993"/>
            <a:ext cx="3272282" cy="2027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132354" y="5563908"/>
            <a:ext cx="1777526" cy="923330"/>
          </a:xfrm>
          <a:prstGeom prst="rect">
            <a:avLst/>
          </a:prstGeom>
          <a:noFill/>
        </p:spPr>
        <p:txBody>
          <a:bodyPr wrap="square" rtlCol="0">
            <a:spAutoFit/>
          </a:bodyPr>
          <a:lstStyle/>
          <a:p>
            <a:r>
              <a:rPr lang="de-CH" dirty="0" err="1" smtClean="0"/>
              <a:t>Distance</a:t>
            </a:r>
            <a:r>
              <a:rPr lang="de-CH" dirty="0" smtClean="0"/>
              <a:t> </a:t>
            </a:r>
            <a:r>
              <a:rPr lang="de-CH" dirty="0" err="1" smtClean="0"/>
              <a:t>launch</a:t>
            </a:r>
            <a:r>
              <a:rPr lang="de-CH" dirty="0" smtClean="0"/>
              <a:t> </a:t>
            </a:r>
            <a:r>
              <a:rPr lang="de-CH" dirty="0" err="1" smtClean="0"/>
              <a:t>site</a:t>
            </a:r>
            <a:r>
              <a:rPr lang="de-CH" dirty="0" smtClean="0"/>
              <a:t> </a:t>
            </a:r>
            <a:r>
              <a:rPr lang="de-CH" dirty="0" err="1" smtClean="0"/>
              <a:t>to</a:t>
            </a:r>
            <a:r>
              <a:rPr lang="de-CH" dirty="0" smtClean="0"/>
              <a:t> </a:t>
            </a:r>
            <a:r>
              <a:rPr lang="de-CH" dirty="0" err="1" smtClean="0"/>
              <a:t>the</a:t>
            </a:r>
            <a:r>
              <a:rPr lang="de-CH" dirty="0" smtClean="0"/>
              <a:t> </a:t>
            </a:r>
            <a:r>
              <a:rPr lang="de-CH" dirty="0" err="1" smtClean="0"/>
              <a:t>next</a:t>
            </a:r>
            <a:r>
              <a:rPr lang="de-CH" dirty="0" smtClean="0"/>
              <a:t> </a:t>
            </a:r>
            <a:r>
              <a:rPr lang="de-CH" dirty="0" err="1" smtClean="0"/>
              <a:t>railways</a:t>
            </a:r>
            <a:r>
              <a:rPr lang="de-CH" dirty="0" smtClean="0"/>
              <a:t>.</a:t>
            </a:r>
            <a:endParaRPr lang="en-GB" dirty="0"/>
          </a:p>
        </p:txBody>
      </p:sp>
      <p:sp>
        <p:nvSpPr>
          <p:cNvPr id="4" name="Rectangle 3"/>
          <p:cNvSpPr/>
          <p:nvPr/>
        </p:nvSpPr>
        <p:spPr>
          <a:xfrm>
            <a:off x="9303522" y="1335369"/>
            <a:ext cx="2717028" cy="4801314"/>
          </a:xfrm>
          <a:prstGeom prst="rect">
            <a:avLst/>
          </a:prstGeom>
        </p:spPr>
        <p:txBody>
          <a:bodyPr wrap="square">
            <a:spAutoFit/>
          </a:bodyPr>
          <a:lstStyle/>
          <a:p>
            <a:r>
              <a:rPr lang="de-CH" dirty="0" err="1" smtClean="0"/>
              <a:t>Questions</a:t>
            </a:r>
            <a:r>
              <a:rPr lang="de-CH" dirty="0" smtClean="0"/>
              <a:t>:</a:t>
            </a:r>
            <a:endParaRPr lang="en-GB" dirty="0"/>
          </a:p>
          <a:p>
            <a:r>
              <a:rPr lang="en-GB" dirty="0"/>
              <a:t>•Are launch sites in close proximity to </a:t>
            </a:r>
            <a:r>
              <a:rPr lang="en-GB" dirty="0" smtClean="0"/>
              <a:t>railways?</a:t>
            </a:r>
          </a:p>
          <a:p>
            <a:r>
              <a:rPr lang="en-GB" dirty="0"/>
              <a:t>	</a:t>
            </a:r>
            <a:r>
              <a:rPr lang="en-GB" dirty="0" smtClean="0">
                <a:sym typeface="Wingdings" panose="05000000000000000000" pitchFamily="2" charset="2"/>
              </a:rPr>
              <a:t> </a:t>
            </a:r>
            <a:r>
              <a:rPr lang="en-GB" dirty="0" smtClean="0"/>
              <a:t>No</a:t>
            </a:r>
          </a:p>
          <a:p>
            <a:endParaRPr lang="en-GB" dirty="0"/>
          </a:p>
          <a:p>
            <a:r>
              <a:rPr lang="en-GB" dirty="0"/>
              <a:t>•Are launch sites in close proximity to </a:t>
            </a:r>
            <a:r>
              <a:rPr lang="en-GB" dirty="0" smtClean="0"/>
              <a:t>highways?</a:t>
            </a:r>
          </a:p>
          <a:p>
            <a:r>
              <a:rPr lang="en-GB" dirty="0"/>
              <a:t>	</a:t>
            </a:r>
            <a:r>
              <a:rPr lang="en-GB" dirty="0" smtClean="0">
                <a:sym typeface="Wingdings" panose="05000000000000000000" pitchFamily="2" charset="2"/>
              </a:rPr>
              <a:t> </a:t>
            </a:r>
            <a:r>
              <a:rPr lang="en-GB" dirty="0" smtClean="0"/>
              <a:t>No</a:t>
            </a:r>
          </a:p>
          <a:p>
            <a:endParaRPr lang="en-GB" dirty="0"/>
          </a:p>
          <a:p>
            <a:r>
              <a:rPr lang="en-GB" dirty="0"/>
              <a:t>•Are launch sites in close proximity to </a:t>
            </a:r>
            <a:r>
              <a:rPr lang="en-GB" dirty="0" smtClean="0"/>
              <a:t>coastline?</a:t>
            </a:r>
          </a:p>
          <a:p>
            <a:r>
              <a:rPr lang="en-GB" dirty="0"/>
              <a:t>	</a:t>
            </a:r>
            <a:r>
              <a:rPr lang="en-GB" dirty="0" smtClean="0">
                <a:sym typeface="Wingdings" panose="05000000000000000000" pitchFamily="2" charset="2"/>
              </a:rPr>
              <a:t> </a:t>
            </a:r>
            <a:r>
              <a:rPr lang="en-GB" dirty="0" smtClean="0"/>
              <a:t>Yes</a:t>
            </a:r>
          </a:p>
          <a:p>
            <a:endParaRPr lang="en-GB" dirty="0"/>
          </a:p>
          <a:p>
            <a:r>
              <a:rPr lang="en-GB" dirty="0"/>
              <a:t>•Do launch sites keep certain distance away from </a:t>
            </a:r>
            <a:r>
              <a:rPr lang="en-GB" dirty="0" smtClean="0"/>
              <a:t>cities?</a:t>
            </a:r>
          </a:p>
          <a:p>
            <a:r>
              <a:rPr lang="en-GB" dirty="0"/>
              <a:t>	</a:t>
            </a:r>
            <a:r>
              <a:rPr lang="en-GB" dirty="0" smtClean="0">
                <a:sym typeface="Wingdings" panose="05000000000000000000" pitchFamily="2" charset="2"/>
              </a:rPr>
              <a:t> </a:t>
            </a:r>
            <a:r>
              <a:rPr lang="en-GB" dirty="0" smtClean="0"/>
              <a:t>Yes</a:t>
            </a:r>
            <a:endParaRPr lang="en-GB"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Launches (% of Total)</a:t>
            </a:r>
            <a:endParaRPr lang="en-US" dirty="0">
              <a:solidFill>
                <a:srgbClr val="0B49CB"/>
              </a:solidFill>
              <a:latin typeface="Abadi"/>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60" y="1291420"/>
            <a:ext cx="7226669" cy="5135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315058" y="2871771"/>
            <a:ext cx="3050849" cy="923330"/>
          </a:xfrm>
          <a:prstGeom prst="rect">
            <a:avLst/>
          </a:prstGeom>
          <a:noFill/>
        </p:spPr>
        <p:txBody>
          <a:bodyPr wrap="square" rtlCol="0">
            <a:spAutoFit/>
          </a:bodyPr>
          <a:lstStyle/>
          <a:p>
            <a:r>
              <a:rPr lang="de-CH" dirty="0" smtClean="0"/>
              <a:t>The </a:t>
            </a:r>
            <a:r>
              <a:rPr lang="de-CH" dirty="0" err="1" smtClean="0"/>
              <a:t>biggest</a:t>
            </a:r>
            <a:r>
              <a:rPr lang="de-CH" dirty="0" smtClean="0"/>
              <a:t> </a:t>
            </a:r>
            <a:r>
              <a:rPr lang="de-CH" dirty="0" err="1" smtClean="0"/>
              <a:t>share</a:t>
            </a:r>
            <a:r>
              <a:rPr lang="de-CH" dirty="0" smtClean="0"/>
              <a:t> </a:t>
            </a:r>
            <a:r>
              <a:rPr lang="de-CH" dirty="0" err="1" smtClean="0"/>
              <a:t>of</a:t>
            </a:r>
            <a:r>
              <a:rPr lang="de-CH" dirty="0" smtClean="0"/>
              <a:t> </a:t>
            </a:r>
            <a:r>
              <a:rPr lang="de-CH" dirty="0" err="1" smtClean="0"/>
              <a:t>the</a:t>
            </a:r>
            <a:r>
              <a:rPr lang="de-CH" dirty="0" smtClean="0"/>
              <a:t> </a:t>
            </a:r>
            <a:r>
              <a:rPr lang="de-CH" dirty="0" err="1" smtClean="0"/>
              <a:t>successful</a:t>
            </a:r>
            <a:r>
              <a:rPr lang="de-CH" dirty="0" smtClean="0"/>
              <a:t> </a:t>
            </a:r>
            <a:r>
              <a:rPr lang="de-CH" dirty="0" err="1" smtClean="0"/>
              <a:t>launches</a:t>
            </a:r>
            <a:r>
              <a:rPr lang="de-CH" dirty="0" smtClean="0"/>
              <a:t> </a:t>
            </a:r>
            <a:r>
              <a:rPr lang="de-CH" dirty="0" err="1" smtClean="0"/>
              <a:t>came</a:t>
            </a:r>
            <a:r>
              <a:rPr lang="de-CH" dirty="0" smtClean="0"/>
              <a:t> </a:t>
            </a:r>
            <a:r>
              <a:rPr lang="de-CH" dirty="0" err="1" smtClean="0"/>
              <a:t>from</a:t>
            </a:r>
            <a:r>
              <a:rPr lang="de-CH" dirty="0" smtClean="0"/>
              <a:t> </a:t>
            </a:r>
            <a:r>
              <a:rPr lang="de-CH" dirty="0" err="1" smtClean="0"/>
              <a:t>launch</a:t>
            </a:r>
            <a:r>
              <a:rPr lang="de-CH" dirty="0" smtClean="0"/>
              <a:t> </a:t>
            </a:r>
            <a:r>
              <a:rPr lang="de-CH" dirty="0" err="1" smtClean="0"/>
              <a:t>site</a:t>
            </a:r>
            <a:r>
              <a:rPr lang="de-CH" dirty="0" smtClean="0"/>
              <a:t>: CCAFS LC-40</a:t>
            </a:r>
            <a:endParaRPr lang="en-GB"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7" y="1512606"/>
            <a:ext cx="9219344" cy="4828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smtClean="0">
                <a:solidFill>
                  <a:schemeClr val="accent3">
                    <a:lumMod val="25000"/>
                  </a:schemeClr>
                </a:solidFill>
                <a:latin typeface="Abadi" panose="020B0604020104020204" pitchFamily="34" charset="0"/>
              </a:rPr>
              <a:t>The goal is to predict if the SpaceX Falcon 9 first stage will land successfully. The outcome of the landing of the first stage significantly influences the estimated cost of the delivery of goods into space. This prediction is valuable for our company </a:t>
            </a:r>
            <a:r>
              <a:rPr lang="en-US" sz="1800" dirty="0" err="1" smtClean="0">
                <a:solidFill>
                  <a:schemeClr val="accent3">
                    <a:lumMod val="25000"/>
                  </a:schemeClr>
                </a:solidFill>
                <a:latin typeface="Abadi" panose="020B0604020104020204" pitchFamily="34" charset="0"/>
              </a:rPr>
              <a:t>SpaceY</a:t>
            </a:r>
            <a:r>
              <a:rPr lang="en-US" sz="1800" dirty="0" smtClean="0">
                <a:solidFill>
                  <a:schemeClr val="accent3">
                    <a:lumMod val="25000"/>
                  </a:schemeClr>
                </a:solidFill>
                <a:latin typeface="Abadi" panose="020B0604020104020204" pitchFamily="34" charset="0"/>
              </a:rPr>
              <a:t> to set a competing price of our services in an auction against SpaceX</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influences if the rocket will land successfully</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The effect each relationship with certain rocket variables will impact </a:t>
            </a:r>
            <a:r>
              <a:rPr lang="en-GB" sz="1800" dirty="0" smtClean="0">
                <a:solidFill>
                  <a:schemeClr val="accent3">
                    <a:lumMod val="25000"/>
                  </a:schemeClr>
                </a:solidFill>
                <a:latin typeface="Abadi" panose="020B0604020104020204" pitchFamily="34" charset="0"/>
              </a:rPr>
              <a:t>in determining </a:t>
            </a:r>
            <a:r>
              <a:rPr lang="en-GB" sz="1800" dirty="0">
                <a:solidFill>
                  <a:schemeClr val="accent3">
                    <a:lumMod val="25000"/>
                  </a:schemeClr>
                </a:solidFill>
                <a:latin typeface="Abadi" panose="020B0604020104020204" pitchFamily="34" charset="0"/>
              </a:rPr>
              <a:t>the success rate of a successful landing</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conditions does SpaceX have to achieve to get the best </a:t>
            </a:r>
            <a:r>
              <a:rPr lang="en-GB" sz="1800" dirty="0" smtClean="0">
                <a:solidFill>
                  <a:schemeClr val="accent3">
                    <a:lumMod val="25000"/>
                  </a:schemeClr>
                </a:solidFill>
                <a:latin typeface="Abadi" panose="020B0604020104020204" pitchFamily="34" charset="0"/>
              </a:rPr>
              <a:t>results and </a:t>
            </a:r>
            <a:r>
              <a:rPr lang="en-GB" sz="1800" dirty="0">
                <a:solidFill>
                  <a:schemeClr val="accent3">
                    <a:lumMod val="25000"/>
                  </a:schemeClr>
                </a:solidFill>
                <a:latin typeface="Abadi" panose="020B0604020104020204" pitchFamily="34" charset="0"/>
              </a:rPr>
              <a:t>ensure the best rocket success landing rate.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Fraction of Successful Launches</a:t>
            </a:r>
            <a:endParaRPr lang="en-US" dirty="0">
              <a:solidFill>
                <a:srgbClr val="0B49CB"/>
              </a:solidFill>
              <a:latin typeface="Abadi"/>
            </a:endParaRPr>
          </a:p>
        </p:txBody>
      </p:sp>
      <p:sp>
        <p:nvSpPr>
          <p:cNvPr id="2" name="TextBox 1"/>
          <p:cNvSpPr txBox="1"/>
          <p:nvPr/>
        </p:nvSpPr>
        <p:spPr>
          <a:xfrm>
            <a:off x="8260399" y="1743342"/>
            <a:ext cx="3025212" cy="1477328"/>
          </a:xfrm>
          <a:prstGeom prst="rect">
            <a:avLst/>
          </a:prstGeom>
          <a:noFill/>
        </p:spPr>
        <p:txBody>
          <a:bodyPr wrap="square" rtlCol="0">
            <a:spAutoFit/>
          </a:bodyPr>
          <a:lstStyle/>
          <a:p>
            <a:r>
              <a:rPr lang="de-CH" dirty="0" err="1" smtClean="0"/>
              <a:t>Despite</a:t>
            </a:r>
            <a:r>
              <a:rPr lang="de-CH" dirty="0" smtClean="0"/>
              <a:t> </a:t>
            </a:r>
            <a:r>
              <a:rPr lang="de-CH" dirty="0" err="1" smtClean="0"/>
              <a:t>that</a:t>
            </a:r>
            <a:r>
              <a:rPr lang="de-CH" dirty="0" smtClean="0"/>
              <a:t> 73.1% </a:t>
            </a:r>
            <a:r>
              <a:rPr lang="de-CH" dirty="0" err="1" smtClean="0"/>
              <a:t>of</a:t>
            </a:r>
            <a:r>
              <a:rPr lang="de-CH" dirty="0" smtClean="0"/>
              <a:t> </a:t>
            </a:r>
            <a:r>
              <a:rPr lang="de-CH" dirty="0" err="1" smtClean="0"/>
              <a:t>the</a:t>
            </a:r>
            <a:r>
              <a:rPr lang="de-CH" dirty="0" smtClean="0"/>
              <a:t> </a:t>
            </a:r>
            <a:r>
              <a:rPr lang="de-CH" dirty="0" err="1" smtClean="0"/>
              <a:t>launches</a:t>
            </a:r>
            <a:r>
              <a:rPr lang="de-CH" dirty="0" smtClean="0"/>
              <a:t> </a:t>
            </a:r>
            <a:r>
              <a:rPr lang="de-CH" dirty="0" err="1" smtClean="0"/>
              <a:t>were</a:t>
            </a:r>
            <a:r>
              <a:rPr lang="de-CH" dirty="0" smtClean="0"/>
              <a:t> </a:t>
            </a:r>
            <a:r>
              <a:rPr lang="de-CH" dirty="0" err="1" smtClean="0"/>
              <a:t>failures</a:t>
            </a:r>
            <a:r>
              <a:rPr lang="de-CH" dirty="0" smtClean="0"/>
              <a:t> </a:t>
            </a:r>
            <a:r>
              <a:rPr lang="de-CH" dirty="0" err="1" smtClean="0"/>
              <a:t>this</a:t>
            </a:r>
            <a:r>
              <a:rPr lang="de-CH" dirty="0" smtClean="0"/>
              <a:t> </a:t>
            </a:r>
            <a:r>
              <a:rPr lang="de-CH" dirty="0" err="1" smtClean="0"/>
              <a:t>launch</a:t>
            </a:r>
            <a:r>
              <a:rPr lang="de-CH" dirty="0" smtClean="0"/>
              <a:t> </a:t>
            </a:r>
            <a:r>
              <a:rPr lang="de-CH" dirty="0" err="1" smtClean="0"/>
              <a:t>site</a:t>
            </a:r>
            <a:r>
              <a:rPr lang="de-CH" dirty="0" smtClean="0"/>
              <a:t> </a:t>
            </a:r>
            <a:r>
              <a:rPr lang="de-CH" dirty="0" err="1" smtClean="0"/>
              <a:t>contributed</a:t>
            </a:r>
            <a:r>
              <a:rPr lang="de-CH" dirty="0" smtClean="0"/>
              <a:t> </a:t>
            </a:r>
            <a:r>
              <a:rPr lang="de-CH" dirty="0" err="1" smtClean="0"/>
              <a:t>to</a:t>
            </a:r>
            <a:r>
              <a:rPr lang="de-CH" dirty="0" smtClean="0"/>
              <a:t> </a:t>
            </a:r>
            <a:r>
              <a:rPr lang="de-CH" dirty="0" err="1" smtClean="0"/>
              <a:t>most</a:t>
            </a:r>
            <a:r>
              <a:rPr lang="de-CH" dirty="0" smtClean="0"/>
              <a:t> </a:t>
            </a:r>
            <a:r>
              <a:rPr lang="de-CH" dirty="0" err="1" smtClean="0"/>
              <a:t>of</a:t>
            </a:r>
            <a:r>
              <a:rPr lang="de-CH" dirty="0" smtClean="0"/>
              <a:t> </a:t>
            </a:r>
            <a:r>
              <a:rPr lang="de-CH" dirty="0" err="1" smtClean="0"/>
              <a:t>the</a:t>
            </a:r>
            <a:r>
              <a:rPr lang="de-CH" dirty="0" smtClean="0"/>
              <a:t> </a:t>
            </a:r>
            <a:r>
              <a:rPr lang="de-CH" dirty="0" err="1" smtClean="0"/>
              <a:t>successful</a:t>
            </a:r>
            <a:r>
              <a:rPr lang="de-CH" dirty="0" smtClean="0"/>
              <a:t> </a:t>
            </a:r>
            <a:r>
              <a:rPr lang="de-CH" dirty="0" err="1" smtClean="0"/>
              <a:t>launches</a:t>
            </a:r>
            <a:r>
              <a:rPr lang="de-CH" dirty="0" smtClean="0"/>
              <a:t>. </a:t>
            </a:r>
            <a:endParaRPr lang="en-GB"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43203"/>
            <a:ext cx="7425406" cy="3030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Correlation between Payload and Success</a:t>
            </a:r>
            <a:endParaRPr lang="en-US" dirty="0">
              <a:solidFill>
                <a:srgbClr val="0B49CB"/>
              </a:solidFill>
              <a:latin typeface="Abadi"/>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2" y="1438077"/>
            <a:ext cx="8433810" cy="388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9203822" y="2456106"/>
            <a:ext cx="2254150" cy="923330"/>
          </a:xfrm>
          <a:prstGeom prst="rect">
            <a:avLst/>
          </a:prstGeom>
          <a:noFill/>
        </p:spPr>
        <p:txBody>
          <a:bodyPr wrap="square" rtlCol="0">
            <a:spAutoFit/>
          </a:bodyPr>
          <a:lstStyle/>
          <a:p>
            <a:r>
              <a:rPr lang="de-CH" dirty="0" smtClean="0"/>
              <a:t>Higher Payload mass </a:t>
            </a:r>
            <a:r>
              <a:rPr lang="de-CH" dirty="0" err="1" smtClean="0"/>
              <a:t>leads</a:t>
            </a:r>
            <a:r>
              <a:rPr lang="de-CH" dirty="0" smtClean="0"/>
              <a:t> </a:t>
            </a:r>
            <a:r>
              <a:rPr lang="de-CH" dirty="0" err="1" smtClean="0"/>
              <a:t>to</a:t>
            </a:r>
            <a:r>
              <a:rPr lang="de-CH" dirty="0" smtClean="0"/>
              <a:t> </a:t>
            </a:r>
            <a:r>
              <a:rPr lang="de-CH" dirty="0" err="1" smtClean="0"/>
              <a:t>failures</a:t>
            </a:r>
            <a:r>
              <a:rPr lang="de-CH" dirty="0" smtClean="0"/>
              <a:t> </a:t>
            </a:r>
            <a:r>
              <a:rPr lang="de-CH" dirty="0" err="1" smtClean="0"/>
              <a:t>more</a:t>
            </a:r>
            <a:r>
              <a:rPr lang="de-CH" dirty="0" smtClean="0"/>
              <a:t> </a:t>
            </a:r>
            <a:r>
              <a:rPr lang="de-CH" dirty="0" err="1" smtClean="0"/>
              <a:t>often</a:t>
            </a:r>
            <a:r>
              <a:rPr lang="de-CH" dirty="0" smtClean="0"/>
              <a:t>.</a:t>
            </a:r>
            <a:endParaRPr lang="en-GB"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p:cNvGraphicFramePr>
            <a:graphicFrameLocks/>
          </p:cNvGraphicFramePr>
          <p:nvPr>
            <p:extLst>
              <p:ext uri="{D42A27DB-BD31-4B8C-83A1-F6EECF244321}">
                <p14:modId xmlns:p14="http://schemas.microsoft.com/office/powerpoint/2010/main" val="531352168"/>
              </p:ext>
            </p:extLst>
          </p:nvPr>
        </p:nvGraphicFramePr>
        <p:xfrm>
          <a:off x="771524" y="1564080"/>
          <a:ext cx="5324475" cy="3986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7007551" y="2102265"/>
            <a:ext cx="3221765" cy="1477328"/>
          </a:xfrm>
          <a:prstGeom prst="rect">
            <a:avLst/>
          </a:prstGeom>
          <a:noFill/>
        </p:spPr>
        <p:txBody>
          <a:bodyPr wrap="square" rtlCol="0">
            <a:spAutoFit/>
          </a:bodyPr>
          <a:lstStyle/>
          <a:p>
            <a:r>
              <a:rPr lang="de-CH" dirty="0" smtClean="0"/>
              <a:t>KNN, </a:t>
            </a:r>
            <a:r>
              <a:rPr lang="de-CH" dirty="0" err="1" smtClean="0"/>
              <a:t>LogisticRegression</a:t>
            </a:r>
            <a:r>
              <a:rPr lang="de-CH" dirty="0" smtClean="0"/>
              <a:t> </a:t>
            </a:r>
            <a:r>
              <a:rPr lang="de-CH" dirty="0" err="1" smtClean="0"/>
              <a:t>and</a:t>
            </a:r>
            <a:r>
              <a:rPr lang="de-CH" dirty="0" smtClean="0"/>
              <a:t> SVM all </a:t>
            </a:r>
            <a:r>
              <a:rPr lang="de-CH" dirty="0" err="1" smtClean="0"/>
              <a:t>have</a:t>
            </a:r>
            <a:r>
              <a:rPr lang="de-CH" dirty="0" smtClean="0"/>
              <a:t> a Score </a:t>
            </a:r>
            <a:r>
              <a:rPr lang="de-CH" dirty="0" err="1" smtClean="0"/>
              <a:t>of</a:t>
            </a:r>
            <a:r>
              <a:rPr lang="de-CH" dirty="0" smtClean="0"/>
              <a:t> 83.33%</a:t>
            </a:r>
          </a:p>
          <a:p>
            <a:endParaRPr lang="de-CH" dirty="0"/>
          </a:p>
          <a:p>
            <a:r>
              <a:rPr lang="de-CH" dirty="0" smtClean="0"/>
              <a:t>All </a:t>
            </a:r>
            <a:r>
              <a:rPr lang="de-CH" dirty="0" err="1" smtClean="0"/>
              <a:t>of</a:t>
            </a:r>
            <a:r>
              <a:rPr lang="de-CH" dirty="0" smtClean="0"/>
              <a:t> </a:t>
            </a:r>
            <a:r>
              <a:rPr lang="de-CH" dirty="0" err="1" smtClean="0"/>
              <a:t>these</a:t>
            </a:r>
            <a:r>
              <a:rPr lang="de-CH" dirty="0" smtClean="0"/>
              <a:t> 3 Models </a:t>
            </a:r>
            <a:r>
              <a:rPr lang="de-CH" dirty="0" err="1" smtClean="0"/>
              <a:t>seem</a:t>
            </a:r>
            <a:r>
              <a:rPr lang="de-CH" dirty="0"/>
              <a:t> </a:t>
            </a:r>
            <a:r>
              <a:rPr lang="de-CH" dirty="0" err="1" smtClean="0"/>
              <a:t>to</a:t>
            </a:r>
            <a:r>
              <a:rPr lang="de-CH" dirty="0" smtClean="0"/>
              <a:t> </a:t>
            </a:r>
            <a:r>
              <a:rPr lang="de-CH" dirty="0" err="1" smtClean="0"/>
              <a:t>be</a:t>
            </a:r>
            <a:r>
              <a:rPr lang="de-CH" dirty="0" smtClean="0"/>
              <a:t> ok </a:t>
            </a:r>
            <a:r>
              <a:rPr lang="de-CH" dirty="0" err="1" smtClean="0"/>
              <a:t>to</a:t>
            </a:r>
            <a:r>
              <a:rPr lang="de-CH" dirty="0" smtClean="0"/>
              <a:t> </a:t>
            </a:r>
            <a:r>
              <a:rPr lang="de-CH" dirty="0" err="1" smtClean="0"/>
              <a:t>use</a:t>
            </a:r>
            <a:r>
              <a:rPr lang="de-CH" dirty="0" smtClean="0"/>
              <a:t>.</a:t>
            </a:r>
            <a:endParaRPr lang="en-GB"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11004"/>
            <a:ext cx="538162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06510" y="1897166"/>
            <a:ext cx="4016523" cy="2862322"/>
          </a:xfrm>
          <a:prstGeom prst="rect">
            <a:avLst/>
          </a:prstGeom>
          <a:noFill/>
        </p:spPr>
        <p:txBody>
          <a:bodyPr wrap="square" rtlCol="0">
            <a:spAutoFit/>
          </a:bodyPr>
          <a:lstStyle/>
          <a:p>
            <a:r>
              <a:rPr lang="de-CH" dirty="0" smtClean="0"/>
              <a:t>The </a:t>
            </a:r>
            <a:r>
              <a:rPr lang="de-CH" dirty="0" err="1" smtClean="0"/>
              <a:t>Confusion</a:t>
            </a:r>
            <a:r>
              <a:rPr lang="de-CH" dirty="0" smtClean="0"/>
              <a:t> Matrix </a:t>
            </a:r>
            <a:r>
              <a:rPr lang="de-CH" dirty="0" err="1" smtClean="0"/>
              <a:t>shows</a:t>
            </a:r>
            <a:r>
              <a:rPr lang="de-CH" dirty="0" smtClean="0"/>
              <a:t> </a:t>
            </a:r>
            <a:r>
              <a:rPr lang="de-CH" dirty="0" err="1" smtClean="0"/>
              <a:t>the</a:t>
            </a:r>
            <a:r>
              <a:rPr lang="de-CH" dirty="0" smtClean="0"/>
              <a:t> </a:t>
            </a:r>
            <a:r>
              <a:rPr lang="de-CH" b="1" dirty="0" err="1" smtClean="0"/>
              <a:t>true</a:t>
            </a:r>
            <a:r>
              <a:rPr lang="de-CH" b="1" dirty="0" smtClean="0"/>
              <a:t> </a:t>
            </a:r>
            <a:r>
              <a:rPr lang="de-CH" b="1" dirty="0" err="1" smtClean="0"/>
              <a:t>labels</a:t>
            </a:r>
            <a:r>
              <a:rPr lang="de-CH" b="1" dirty="0" smtClean="0"/>
              <a:t> </a:t>
            </a:r>
            <a:r>
              <a:rPr lang="de-CH" dirty="0" smtClean="0"/>
              <a:t>in </a:t>
            </a:r>
            <a:r>
              <a:rPr lang="de-CH" dirty="0" err="1" smtClean="0"/>
              <a:t>the</a:t>
            </a:r>
            <a:r>
              <a:rPr lang="de-CH" dirty="0" smtClean="0"/>
              <a:t> </a:t>
            </a:r>
            <a:r>
              <a:rPr lang="de-CH" dirty="0" err="1" smtClean="0"/>
              <a:t>rows</a:t>
            </a:r>
            <a:r>
              <a:rPr lang="de-CH" dirty="0" smtClean="0"/>
              <a:t> </a:t>
            </a:r>
            <a:r>
              <a:rPr lang="de-CH" dirty="0" err="1" smtClean="0"/>
              <a:t>and</a:t>
            </a:r>
            <a:r>
              <a:rPr lang="de-CH" dirty="0" smtClean="0"/>
              <a:t> </a:t>
            </a:r>
            <a:r>
              <a:rPr lang="de-CH" dirty="0" err="1" smtClean="0"/>
              <a:t>what</a:t>
            </a:r>
            <a:r>
              <a:rPr lang="de-CH" dirty="0" smtClean="0"/>
              <a:t> </a:t>
            </a:r>
            <a:r>
              <a:rPr lang="de-CH" dirty="0" err="1" smtClean="0"/>
              <a:t>the</a:t>
            </a:r>
            <a:r>
              <a:rPr lang="de-CH" dirty="0" smtClean="0"/>
              <a:t> </a:t>
            </a:r>
            <a:r>
              <a:rPr lang="de-CH" dirty="0" err="1" smtClean="0"/>
              <a:t>model</a:t>
            </a:r>
            <a:r>
              <a:rPr lang="de-CH" dirty="0" smtClean="0"/>
              <a:t> </a:t>
            </a:r>
            <a:r>
              <a:rPr lang="de-CH" dirty="0" err="1" smtClean="0"/>
              <a:t>predicted</a:t>
            </a:r>
            <a:r>
              <a:rPr lang="de-CH" dirty="0" smtClean="0"/>
              <a:t> (</a:t>
            </a:r>
            <a:r>
              <a:rPr lang="de-CH" b="1" dirty="0" err="1" smtClean="0"/>
              <a:t>predicted</a:t>
            </a:r>
            <a:r>
              <a:rPr lang="de-CH" b="1" dirty="0" smtClean="0"/>
              <a:t> </a:t>
            </a:r>
            <a:r>
              <a:rPr lang="de-CH" b="1" dirty="0" err="1" smtClean="0"/>
              <a:t>labels</a:t>
            </a:r>
            <a:r>
              <a:rPr lang="de-CH" dirty="0" smtClean="0"/>
              <a:t>) in </a:t>
            </a:r>
            <a:r>
              <a:rPr lang="de-CH" dirty="0" err="1" smtClean="0"/>
              <a:t>the</a:t>
            </a:r>
            <a:r>
              <a:rPr lang="de-CH" dirty="0" smtClean="0"/>
              <a:t> </a:t>
            </a:r>
            <a:r>
              <a:rPr lang="de-CH" dirty="0" err="1" smtClean="0"/>
              <a:t>columns</a:t>
            </a:r>
            <a:r>
              <a:rPr lang="de-CH" dirty="0" smtClean="0"/>
              <a:t>. </a:t>
            </a:r>
          </a:p>
          <a:p>
            <a:endParaRPr lang="de-CH" dirty="0"/>
          </a:p>
          <a:p>
            <a:r>
              <a:rPr lang="de-CH" dirty="0" smtClean="0"/>
              <a:t>All 12 </a:t>
            </a:r>
            <a:r>
              <a:rPr lang="de-CH" dirty="0" err="1" smtClean="0"/>
              <a:t>successful</a:t>
            </a:r>
            <a:r>
              <a:rPr lang="de-CH" dirty="0" smtClean="0"/>
              <a:t> </a:t>
            </a:r>
            <a:r>
              <a:rPr lang="de-CH" dirty="0" err="1" smtClean="0"/>
              <a:t>landings</a:t>
            </a:r>
            <a:r>
              <a:rPr lang="de-CH" dirty="0" smtClean="0"/>
              <a:t> </a:t>
            </a:r>
            <a:r>
              <a:rPr lang="de-CH" dirty="0" err="1" smtClean="0"/>
              <a:t>were</a:t>
            </a:r>
            <a:r>
              <a:rPr lang="de-CH" dirty="0" smtClean="0"/>
              <a:t> </a:t>
            </a:r>
            <a:r>
              <a:rPr lang="de-CH" dirty="0" err="1" smtClean="0"/>
              <a:t>predicted</a:t>
            </a:r>
            <a:r>
              <a:rPr lang="de-CH" dirty="0" smtClean="0"/>
              <a:t> </a:t>
            </a:r>
            <a:r>
              <a:rPr lang="de-CH" dirty="0" err="1" smtClean="0"/>
              <a:t>correctly</a:t>
            </a:r>
            <a:r>
              <a:rPr lang="de-CH" dirty="0" smtClean="0"/>
              <a:t>.</a:t>
            </a:r>
          </a:p>
          <a:p>
            <a:r>
              <a:rPr lang="de-CH" dirty="0" smtClean="0"/>
              <a:t>The 6 not </a:t>
            </a:r>
            <a:r>
              <a:rPr lang="de-CH" dirty="0" err="1" smtClean="0"/>
              <a:t>failed</a:t>
            </a:r>
            <a:r>
              <a:rPr lang="de-CH" dirty="0" smtClean="0"/>
              <a:t> </a:t>
            </a:r>
            <a:r>
              <a:rPr lang="de-CH" dirty="0" err="1" smtClean="0"/>
              <a:t>landings</a:t>
            </a:r>
            <a:r>
              <a:rPr lang="de-CH" dirty="0" smtClean="0"/>
              <a:t> </a:t>
            </a:r>
            <a:r>
              <a:rPr lang="de-CH" dirty="0" err="1" smtClean="0"/>
              <a:t>were</a:t>
            </a:r>
            <a:r>
              <a:rPr lang="de-CH" dirty="0" smtClean="0"/>
              <a:t> 3 </a:t>
            </a:r>
            <a:r>
              <a:rPr lang="de-CH" dirty="0" err="1" smtClean="0"/>
              <a:t>times</a:t>
            </a:r>
            <a:r>
              <a:rPr lang="de-CH" dirty="0" smtClean="0"/>
              <a:t> </a:t>
            </a:r>
            <a:r>
              <a:rPr lang="de-CH" dirty="0" err="1" smtClean="0"/>
              <a:t>predicted</a:t>
            </a:r>
            <a:r>
              <a:rPr lang="de-CH" dirty="0" smtClean="0"/>
              <a:t> </a:t>
            </a:r>
            <a:r>
              <a:rPr lang="de-CH" dirty="0" err="1" smtClean="0"/>
              <a:t>as</a:t>
            </a:r>
            <a:r>
              <a:rPr lang="de-CH" dirty="0" smtClean="0"/>
              <a:t> </a:t>
            </a:r>
            <a:r>
              <a:rPr lang="de-CH" dirty="0" err="1" smtClean="0"/>
              <a:t>successful</a:t>
            </a:r>
            <a:r>
              <a:rPr lang="de-CH" dirty="0" smtClean="0"/>
              <a:t> </a:t>
            </a:r>
            <a:r>
              <a:rPr lang="de-CH" dirty="0" err="1" smtClean="0"/>
              <a:t>and</a:t>
            </a:r>
            <a:r>
              <a:rPr lang="de-CH" dirty="0" smtClean="0"/>
              <a:t> 3 </a:t>
            </a:r>
            <a:r>
              <a:rPr lang="de-CH" dirty="0" err="1" smtClean="0"/>
              <a:t>times</a:t>
            </a:r>
            <a:r>
              <a:rPr lang="de-CH" dirty="0" smtClean="0"/>
              <a:t> </a:t>
            </a:r>
            <a:r>
              <a:rPr lang="de-CH" dirty="0" err="1" smtClean="0"/>
              <a:t>as</a:t>
            </a:r>
            <a:r>
              <a:rPr lang="de-CH" dirty="0" smtClean="0"/>
              <a:t> </a:t>
            </a:r>
            <a:r>
              <a:rPr lang="de-CH" dirty="0" err="1" smtClean="0"/>
              <a:t>failures</a:t>
            </a:r>
            <a:r>
              <a:rPr lang="de-CH" dirty="0" smtClean="0"/>
              <a:t>.</a:t>
            </a:r>
            <a:endParaRPr lang="en-GB"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8262894"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What we found:</a:t>
            </a:r>
          </a:p>
          <a:p>
            <a:pPr>
              <a:lnSpc>
                <a:spcPct val="100000"/>
              </a:lnSpc>
              <a:spcBef>
                <a:spcPts val="1400"/>
              </a:spcBef>
            </a:pPr>
            <a:r>
              <a:rPr lang="en-US" sz="2200" dirty="0" smtClean="0">
                <a:solidFill>
                  <a:schemeClr val="accent3">
                    <a:lumMod val="25000"/>
                  </a:schemeClr>
                </a:solidFill>
                <a:latin typeface="Abadi" panose="020B0604020104020204" pitchFamily="34" charset="0"/>
              </a:rPr>
              <a:t>Higher Payload </a:t>
            </a:r>
            <a:r>
              <a:rPr lang="en-US" sz="2200" dirty="0" smtClean="0">
                <a:solidFill>
                  <a:schemeClr val="accent3">
                    <a:lumMod val="25000"/>
                  </a:schemeClr>
                </a:solidFill>
                <a:latin typeface="Abadi" panose="020B0604020104020204" pitchFamily="34" charset="0"/>
                <a:sym typeface="Wingdings" panose="05000000000000000000" pitchFamily="2" charset="2"/>
              </a:rPr>
              <a:t> lower probability of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With more launch experience the success rate is higher.</a:t>
            </a:r>
          </a:p>
          <a:p>
            <a:pPr>
              <a:lnSpc>
                <a:spcPct val="100000"/>
              </a:lnSpc>
              <a:spcBef>
                <a:spcPts val="1400"/>
              </a:spcBef>
            </a:pPr>
            <a:r>
              <a:rPr lang="de-CH" sz="2400" dirty="0"/>
              <a:t>The </a:t>
            </a:r>
            <a:r>
              <a:rPr lang="de-CH" sz="2400" dirty="0" err="1"/>
              <a:t>biggest</a:t>
            </a:r>
            <a:r>
              <a:rPr lang="de-CH" sz="2400" dirty="0"/>
              <a:t> </a:t>
            </a:r>
            <a:r>
              <a:rPr lang="de-CH" sz="2400" dirty="0" err="1"/>
              <a:t>share</a:t>
            </a:r>
            <a:r>
              <a:rPr lang="de-CH" sz="2400" dirty="0"/>
              <a:t> </a:t>
            </a:r>
            <a:r>
              <a:rPr lang="de-CH" sz="2400" dirty="0" err="1"/>
              <a:t>of</a:t>
            </a:r>
            <a:r>
              <a:rPr lang="de-CH" sz="2400" dirty="0"/>
              <a:t> </a:t>
            </a:r>
            <a:r>
              <a:rPr lang="de-CH" sz="2400" dirty="0" err="1"/>
              <a:t>the</a:t>
            </a:r>
            <a:r>
              <a:rPr lang="de-CH" sz="2400" dirty="0"/>
              <a:t> </a:t>
            </a:r>
            <a:r>
              <a:rPr lang="de-CH" sz="2400" dirty="0" err="1"/>
              <a:t>successful</a:t>
            </a:r>
            <a:r>
              <a:rPr lang="de-CH" sz="2400" dirty="0"/>
              <a:t> </a:t>
            </a:r>
            <a:r>
              <a:rPr lang="de-CH" sz="2400" dirty="0" err="1"/>
              <a:t>launches</a:t>
            </a:r>
            <a:r>
              <a:rPr lang="de-CH" sz="2400" dirty="0"/>
              <a:t> </a:t>
            </a:r>
            <a:r>
              <a:rPr lang="de-CH" sz="2400" dirty="0" err="1"/>
              <a:t>came</a:t>
            </a:r>
            <a:r>
              <a:rPr lang="de-CH" sz="2400" dirty="0"/>
              <a:t> </a:t>
            </a:r>
            <a:r>
              <a:rPr lang="de-CH" sz="2400" dirty="0" err="1"/>
              <a:t>from</a:t>
            </a:r>
            <a:r>
              <a:rPr lang="de-CH" sz="2400" dirty="0"/>
              <a:t> </a:t>
            </a:r>
            <a:r>
              <a:rPr lang="de-CH" sz="2400" dirty="0" err="1"/>
              <a:t>launch</a:t>
            </a:r>
            <a:r>
              <a:rPr lang="de-CH" sz="2400" dirty="0"/>
              <a:t> </a:t>
            </a:r>
            <a:r>
              <a:rPr lang="de-CH" sz="2400" dirty="0" err="1"/>
              <a:t>site</a:t>
            </a:r>
            <a:r>
              <a:rPr lang="de-CH" sz="2400" dirty="0"/>
              <a:t>: CCAFS </a:t>
            </a:r>
            <a:r>
              <a:rPr lang="de-CH" sz="2400" dirty="0" smtClean="0"/>
              <a:t>LC-40</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 orbits ES-L1</a:t>
            </a:r>
            <a:r>
              <a:rPr lang="en-US" sz="2400" dirty="0">
                <a:solidFill>
                  <a:schemeClr val="accent3">
                    <a:lumMod val="25000"/>
                  </a:schemeClr>
                </a:solidFill>
                <a:latin typeface="Abadi" panose="020B0604020104020204" pitchFamily="34" charset="0"/>
              </a:rPr>
              <a:t>, GEO, HEO and SSO have perfect success </a:t>
            </a:r>
            <a:r>
              <a:rPr lang="en-US" sz="2400" dirty="0" smtClean="0">
                <a:solidFill>
                  <a:schemeClr val="accent3">
                    <a:lumMod val="25000"/>
                  </a:schemeClr>
                </a:solidFill>
                <a:latin typeface="Abadi" panose="020B0604020104020204" pitchFamily="34" charset="0"/>
              </a:rPr>
              <a:t>rates.</a:t>
            </a:r>
            <a:endParaRPr lang="en-GB" sz="2400" dirty="0" smtClean="0"/>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calculation and visualization of the results was done with python using </a:t>
            </a:r>
            <a:r>
              <a:rPr lang="en-US" sz="2200" dirty="0" err="1" smtClean="0">
                <a:solidFill>
                  <a:schemeClr val="accent3">
                    <a:lumMod val="25000"/>
                  </a:schemeClr>
                </a:solidFill>
                <a:latin typeface="Abadi" panose="020B0604020104020204" pitchFamily="34" charset="0"/>
              </a:rPr>
              <a:t>Jupyter</a:t>
            </a:r>
            <a:r>
              <a:rPr lang="en-US" sz="2200" dirty="0" smtClean="0">
                <a:solidFill>
                  <a:schemeClr val="accent3">
                    <a:lumMod val="25000"/>
                  </a:schemeClr>
                </a:solidFill>
                <a:latin typeface="Abadi" panose="020B0604020104020204" pitchFamily="34" charset="0"/>
              </a:rPr>
              <a:t> Notebooks and </a:t>
            </a:r>
            <a:r>
              <a:rPr lang="en-US" sz="2200" dirty="0" err="1" smtClean="0">
                <a:solidFill>
                  <a:schemeClr val="accent3">
                    <a:lumMod val="25000"/>
                  </a:schemeClr>
                </a:solidFill>
                <a:latin typeface="Abadi" panose="020B0604020104020204" pitchFamily="34" charset="0"/>
              </a:rPr>
              <a:t>PyCharm</a:t>
            </a:r>
            <a:r>
              <a:rPr lang="en-US" sz="220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smtClean="0">
                <a:solidFill>
                  <a:schemeClr val="tx1"/>
                </a:solidFill>
                <a:latin typeface="Abadi"/>
              </a:rPr>
              <a:t>Data </a:t>
            </a:r>
            <a:r>
              <a:rPr lang="en-US" sz="8800" dirty="0">
                <a:solidFill>
                  <a:schemeClr val="tx1"/>
                </a:solidFill>
                <a:latin typeface="Abadi"/>
              </a:rPr>
              <a:t>collection methodology:</a:t>
            </a:r>
          </a:p>
          <a:p>
            <a:pPr lvl="1">
              <a:lnSpc>
                <a:spcPct val="120000"/>
              </a:lnSpc>
              <a:spcBef>
                <a:spcPts val="1400"/>
              </a:spcBef>
            </a:pPr>
            <a:r>
              <a:rPr lang="en-US" sz="7600" dirty="0" smtClean="0">
                <a:solidFill>
                  <a:schemeClr val="tx1"/>
                </a:solidFill>
                <a:latin typeface="Abadi"/>
              </a:rPr>
              <a:t>Use SpaceX Rest API</a:t>
            </a:r>
          </a:p>
          <a:p>
            <a:pPr lvl="1">
              <a:lnSpc>
                <a:spcPct val="120000"/>
              </a:lnSpc>
              <a:spcBef>
                <a:spcPts val="1400"/>
              </a:spcBef>
            </a:pPr>
            <a:r>
              <a:rPr lang="en-US" sz="7600" dirty="0" smtClean="0">
                <a:solidFill>
                  <a:schemeClr val="tx1"/>
                </a:solidFill>
                <a:latin typeface="Abadi"/>
              </a:rPr>
              <a:t>Web Scrapping from Wikipedia</a:t>
            </a:r>
            <a:endParaRPr lang="en-US" sz="7600" dirty="0">
              <a:solidFill>
                <a:schemeClr val="tx1"/>
              </a:solidFill>
              <a:latin typeface="Abadi"/>
            </a:endParaRPr>
          </a:p>
          <a:p>
            <a:pPr>
              <a:lnSpc>
                <a:spcPct val="120000"/>
              </a:lnSpc>
              <a:spcBef>
                <a:spcPts val="1400"/>
              </a:spcBef>
            </a:pPr>
            <a:r>
              <a:rPr lang="en-US" sz="8800" dirty="0">
                <a:solidFill>
                  <a:schemeClr val="tx1"/>
                </a:solidFill>
                <a:latin typeface="Abadi"/>
              </a:rPr>
              <a:t>Perform data </a:t>
            </a:r>
            <a:r>
              <a:rPr lang="en-US" sz="8800" dirty="0" smtClean="0">
                <a:solidFill>
                  <a:schemeClr val="tx1"/>
                </a:solidFill>
                <a:latin typeface="Abadi"/>
              </a:rPr>
              <a:t>wrangling (Transforming data for Machine Learning)</a:t>
            </a:r>
            <a:endParaRPr lang="en-US" sz="8800" dirty="0">
              <a:solidFill>
                <a:schemeClr val="tx1"/>
              </a:solidFill>
              <a:latin typeface="Abadi"/>
            </a:endParaRPr>
          </a:p>
          <a:p>
            <a:pPr lvl="1">
              <a:lnSpc>
                <a:spcPct val="120000"/>
              </a:lnSpc>
              <a:spcBef>
                <a:spcPts val="1400"/>
              </a:spcBef>
            </a:pPr>
            <a:r>
              <a:rPr lang="en-GB" sz="7600" dirty="0">
                <a:solidFill>
                  <a:schemeClr val="tx1"/>
                </a:solidFill>
                <a:latin typeface="Abadi"/>
              </a:rPr>
              <a:t>One Hot Encoding data fields for Machine Learning and dropping irrelevant </a:t>
            </a:r>
            <a:r>
              <a:rPr lang="en-GB" sz="7600" dirty="0" smtClean="0">
                <a:solidFill>
                  <a:schemeClr val="tx1"/>
                </a:solidFill>
                <a:latin typeface="Abadi"/>
              </a:rPr>
              <a:t>columns</a:t>
            </a:r>
          </a:p>
          <a:p>
            <a:pPr>
              <a:lnSpc>
                <a:spcPct val="120000"/>
              </a:lnSpc>
              <a:spcBef>
                <a:spcPts val="1400"/>
              </a:spcBef>
            </a:pPr>
            <a:r>
              <a:rPr lang="en-US" sz="9200" dirty="0" smtClean="0">
                <a:solidFill>
                  <a:schemeClr val="tx1"/>
                </a:solidFill>
                <a:latin typeface="Abadi"/>
              </a:rPr>
              <a:t>Perform exploratory data analysis (EDA) using visualization and SQL</a:t>
            </a:r>
          </a:p>
          <a:p>
            <a:pPr lvl="1">
              <a:lnSpc>
                <a:spcPct val="120000"/>
              </a:lnSpc>
              <a:spcBef>
                <a:spcPts val="1400"/>
              </a:spcBef>
            </a:pPr>
            <a:r>
              <a:rPr lang="en-US" sz="7600" dirty="0">
                <a:solidFill>
                  <a:schemeClr val="tx1"/>
                </a:solidFill>
                <a:latin typeface="Abadi"/>
              </a:rPr>
              <a:t>Plotting: Scatter plots, bar charts to show relationships between variables to show patterns of data</a:t>
            </a:r>
          </a:p>
          <a:p>
            <a:pPr>
              <a:lnSpc>
                <a:spcPct val="120000"/>
              </a:lnSpc>
              <a:spcBef>
                <a:spcPts val="1400"/>
              </a:spcBef>
            </a:pPr>
            <a:r>
              <a:rPr lang="en-US" sz="8800" dirty="0" smtClean="0">
                <a:solidFill>
                  <a:schemeClr val="tx1"/>
                </a:solidFill>
                <a:latin typeface="Abadi"/>
              </a:rPr>
              <a:t>Perform </a:t>
            </a:r>
            <a:r>
              <a:rPr lang="en-US" sz="8800" dirty="0">
                <a:solidFill>
                  <a:schemeClr val="tx1"/>
                </a:solidFill>
                <a:latin typeface="Abadi"/>
              </a:rPr>
              <a:t>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1600" dirty="0" smtClean="0">
                <a:solidFill>
                  <a:schemeClr val="accent3">
                    <a:lumMod val="25000"/>
                  </a:schemeClr>
                </a:solidFill>
                <a:latin typeface="Abadi" panose="020B0604020104020204" pitchFamily="34" charset="0"/>
              </a:rPr>
              <a:t>We </a:t>
            </a:r>
            <a:r>
              <a:rPr lang="en-GB" sz="1600" dirty="0">
                <a:solidFill>
                  <a:schemeClr val="accent3">
                    <a:lumMod val="25000"/>
                  </a:schemeClr>
                </a:solidFill>
                <a:latin typeface="Abadi" panose="020B0604020104020204" pitchFamily="34" charset="0"/>
              </a:rPr>
              <a:t>worked with SpaceX launch data that is gathered from the SpaceX REST API</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This API will give us data about launches, including information about the rocket used,</a:t>
            </a:r>
          </a:p>
          <a:p>
            <a:pPr>
              <a:lnSpc>
                <a:spcPct val="100000"/>
              </a:lnSpc>
              <a:spcBef>
                <a:spcPts val="1400"/>
              </a:spcBef>
            </a:pPr>
            <a:r>
              <a:rPr lang="en-GB" sz="1600" dirty="0">
                <a:solidFill>
                  <a:schemeClr val="accent3">
                    <a:lumMod val="25000"/>
                  </a:schemeClr>
                </a:solidFill>
                <a:latin typeface="Abadi" panose="020B0604020104020204" pitchFamily="34" charset="0"/>
              </a:rPr>
              <a:t>payload delivered, launch specifications, landing specifications, and landing outcome</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Our goal is to use this data to predict whether SpaceX will attempt to land a rocket or not</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The SpaceX REST API endpoints, or URL, starts with api.spacexdata.com/v4</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Another popular data source for obtaining Falcon 9 Launch data is web scraping Wikipedia </a:t>
            </a:r>
            <a:r>
              <a:rPr lang="en-GB" sz="1600" dirty="0" smtClean="0">
                <a:solidFill>
                  <a:schemeClr val="accent3">
                    <a:lumMod val="25000"/>
                  </a:schemeClr>
                </a:solidFill>
                <a:latin typeface="Abadi" panose="020B0604020104020204" pitchFamily="34" charset="0"/>
              </a:rPr>
              <a:t>using </a:t>
            </a:r>
            <a:r>
              <a:rPr lang="en-GB" sz="1600" dirty="0" err="1" smtClean="0">
                <a:solidFill>
                  <a:schemeClr val="accent3">
                    <a:lumMod val="25000"/>
                  </a:schemeClr>
                </a:solidFill>
                <a:latin typeface="Abadi" panose="020B0604020104020204" pitchFamily="34" charset="0"/>
              </a:rPr>
              <a:t>BeautifulSoup</a:t>
            </a:r>
            <a:r>
              <a:rPr lang="en-GB" sz="1600" dirty="0" smtClean="0">
                <a:solidFill>
                  <a:schemeClr val="accent3">
                    <a:lumMod val="25000"/>
                  </a:schemeClr>
                </a:solidFill>
                <a:latin typeface="Abadi" panose="020B0604020104020204" pitchFamily="34" charset="0"/>
              </a:rPr>
              <a:t>.</a:t>
            </a:r>
          </a:p>
          <a:p>
            <a:pPr>
              <a:lnSpc>
                <a:spcPct val="100000"/>
              </a:lnSpc>
              <a:spcBef>
                <a:spcPts val="1400"/>
              </a:spcBef>
            </a:pPr>
            <a:endParaRPr lang="de-CH"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p:cNvGraphicFramePr/>
          <p:nvPr>
            <p:extLst>
              <p:ext uri="{D42A27DB-BD31-4B8C-83A1-F6EECF244321}">
                <p14:modId xmlns:p14="http://schemas.microsoft.com/office/powerpoint/2010/main" val="2730855597"/>
              </p:ext>
            </p:extLst>
          </p:nvPr>
        </p:nvGraphicFramePr>
        <p:xfrm>
          <a:off x="904895" y="4725823"/>
          <a:ext cx="5017332" cy="170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1580690842"/>
              </p:ext>
            </p:extLst>
          </p:nvPr>
        </p:nvGraphicFramePr>
        <p:xfrm>
          <a:off x="6134922" y="4725823"/>
          <a:ext cx="5017332" cy="17013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Rectangle 2"/>
          <p:cNvSpPr/>
          <p:nvPr/>
        </p:nvSpPr>
        <p:spPr>
          <a:xfrm>
            <a:off x="2298809"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smtClean="0"/>
              <a:t>SpaceX</a:t>
            </a:r>
            <a:r>
              <a:rPr lang="de-CH" dirty="0" smtClean="0"/>
              <a:t> API</a:t>
            </a:r>
            <a:endParaRPr lang="en-GB" dirty="0"/>
          </a:p>
        </p:txBody>
      </p:sp>
      <p:sp>
        <p:nvSpPr>
          <p:cNvPr id="8" name="Rectangle 7"/>
          <p:cNvSpPr/>
          <p:nvPr/>
        </p:nvSpPr>
        <p:spPr>
          <a:xfrm>
            <a:off x="7477560"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t>Web </a:t>
            </a:r>
            <a:r>
              <a:rPr lang="de-CH" dirty="0" err="1" smtClean="0"/>
              <a:t>Scraping</a:t>
            </a:r>
            <a:endParaRPr lang="en-GB"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1 .</a:t>
            </a:r>
            <a:r>
              <a:rPr lang="en-GB" sz="2200" dirty="0" smtClean="0">
                <a:solidFill>
                  <a:schemeClr val="accent3">
                    <a:lumMod val="25000"/>
                  </a:schemeClr>
                </a:solidFill>
                <a:latin typeface="Abadi" panose="020B0604020104020204" pitchFamily="34" charset="0"/>
              </a:rPr>
              <a:t>Get </a:t>
            </a:r>
            <a:r>
              <a:rPr lang="en-GB" sz="2200" dirty="0">
                <a:solidFill>
                  <a:schemeClr val="accent3">
                    <a:lumMod val="25000"/>
                  </a:schemeClr>
                </a:solidFill>
                <a:latin typeface="Abadi" panose="020B0604020104020204" pitchFamily="34" charset="0"/>
              </a:rPr>
              <a:t>Response from API</a:t>
            </a:r>
          </a:p>
          <a:p>
            <a:pPr>
              <a:lnSpc>
                <a:spcPct val="100000"/>
              </a:lnSpc>
              <a:spcBef>
                <a:spcPts val="1400"/>
              </a:spcBef>
            </a:pPr>
            <a:r>
              <a:rPr lang="en-GB" sz="2200" dirty="0">
                <a:solidFill>
                  <a:schemeClr val="accent3">
                    <a:lumMod val="25000"/>
                  </a:schemeClr>
                </a:solidFill>
                <a:latin typeface="Abadi" panose="020B0604020104020204" pitchFamily="34" charset="0"/>
              </a:rPr>
              <a:t>2. </a:t>
            </a:r>
            <a:r>
              <a:rPr lang="en-GB" sz="2200" dirty="0" smtClean="0">
                <a:solidFill>
                  <a:schemeClr val="accent3">
                    <a:lumMod val="25000"/>
                  </a:schemeClr>
                </a:solidFill>
                <a:latin typeface="Abadi" panose="020B0604020104020204" pitchFamily="34" charset="0"/>
              </a:rPr>
              <a:t>Convert </a:t>
            </a:r>
            <a:r>
              <a:rPr lang="en-GB" sz="2200" dirty="0">
                <a:solidFill>
                  <a:schemeClr val="accent3">
                    <a:lumMod val="25000"/>
                  </a:schemeClr>
                </a:solidFill>
                <a:latin typeface="Abadi" panose="020B0604020104020204" pitchFamily="34" charset="0"/>
              </a:rPr>
              <a:t>Response to a .</a:t>
            </a:r>
            <a:r>
              <a:rPr lang="en-GB" sz="2200" dirty="0" err="1">
                <a:solidFill>
                  <a:schemeClr val="accent3">
                    <a:lumMod val="25000"/>
                  </a:schemeClr>
                </a:solidFill>
                <a:latin typeface="Abadi" panose="020B0604020104020204" pitchFamily="34" charset="0"/>
              </a:rPr>
              <a:t>json</a:t>
            </a:r>
            <a:r>
              <a:rPr lang="en-GB" sz="2200" dirty="0">
                <a:solidFill>
                  <a:schemeClr val="accent3">
                    <a:lumMod val="25000"/>
                  </a:schemeClr>
                </a:solidFill>
                <a:latin typeface="Abadi" panose="020B0604020104020204" pitchFamily="34" charset="0"/>
              </a:rPr>
              <a:t> file</a:t>
            </a:r>
          </a:p>
          <a:p>
            <a:pPr>
              <a:lnSpc>
                <a:spcPct val="100000"/>
              </a:lnSpc>
              <a:spcBef>
                <a:spcPts val="1400"/>
              </a:spcBef>
            </a:pPr>
            <a:r>
              <a:rPr lang="en-GB" sz="2200" dirty="0">
                <a:solidFill>
                  <a:schemeClr val="accent3">
                    <a:lumMod val="25000"/>
                  </a:schemeClr>
                </a:solidFill>
                <a:latin typeface="Abadi" panose="020B0604020104020204" pitchFamily="34" charset="0"/>
              </a:rPr>
              <a:t>3. Apply custom functions to clean data</a:t>
            </a:r>
          </a:p>
          <a:p>
            <a:pPr>
              <a:lnSpc>
                <a:spcPct val="100000"/>
              </a:lnSpc>
              <a:spcBef>
                <a:spcPts val="1400"/>
              </a:spcBef>
            </a:pPr>
            <a:r>
              <a:rPr lang="en-GB" sz="2200" dirty="0">
                <a:solidFill>
                  <a:schemeClr val="accent3">
                    <a:lumMod val="25000"/>
                  </a:schemeClr>
                </a:solidFill>
                <a:latin typeface="Abadi" panose="020B0604020104020204" pitchFamily="34" charset="0"/>
              </a:rPr>
              <a:t>4. Assign list to dictionary then </a:t>
            </a:r>
            <a:r>
              <a:rPr lang="en-GB" sz="2200" dirty="0" err="1">
                <a:solidFill>
                  <a:schemeClr val="accent3">
                    <a:lumMod val="25000"/>
                  </a:schemeClr>
                </a:solidFill>
                <a:latin typeface="Abadi" panose="020B0604020104020204" pitchFamily="34" charset="0"/>
              </a:rPr>
              <a:t>dataframe</a:t>
            </a: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5. Filter </a:t>
            </a:r>
            <a:r>
              <a:rPr lang="en-GB" sz="2200" dirty="0" err="1">
                <a:solidFill>
                  <a:schemeClr val="accent3">
                    <a:lumMod val="25000"/>
                  </a:schemeClr>
                </a:solidFill>
                <a:latin typeface="Abadi" panose="020B0604020104020204" pitchFamily="34" charset="0"/>
              </a:rPr>
              <a:t>dataframe</a:t>
            </a:r>
            <a:r>
              <a:rPr lang="en-GB" sz="2200" dirty="0">
                <a:solidFill>
                  <a:schemeClr val="accent3">
                    <a:lumMod val="25000"/>
                  </a:schemeClr>
                </a:solidFill>
                <a:latin typeface="Abadi" panose="020B0604020104020204" pitchFamily="34" charset="0"/>
              </a:rPr>
              <a:t> and export to flat file (.csv)</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smtClean="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212" y="1648359"/>
            <a:ext cx="53530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2" y="2343684"/>
            <a:ext cx="450532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7811" y="3009900"/>
            <a:ext cx="20097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4" y="3009900"/>
            <a:ext cx="23431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6114" y="3724848"/>
            <a:ext cx="3023238" cy="19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0602" y="5782684"/>
            <a:ext cx="523875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Elbow Connector 8"/>
          <p:cNvCxnSpPr>
            <a:stCxn id="2050" idx="1"/>
            <a:endCxn id="2051" idx="1"/>
          </p:cNvCxnSpPr>
          <p:nvPr/>
        </p:nvCxnSpPr>
        <p:spPr>
          <a:xfrm rot="10800000" flipV="1">
            <a:off x="6018212" y="1996022"/>
            <a:ext cx="12700" cy="590550"/>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2051" idx="2"/>
            <a:endCxn id="2052" idx="1"/>
          </p:cNvCxnSpPr>
          <p:nvPr/>
        </p:nvCxnSpPr>
        <p:spPr>
          <a:xfrm rot="5400000">
            <a:off x="6849573" y="2007697"/>
            <a:ext cx="599541" cy="2243064"/>
          </a:xfrm>
          <a:prstGeom prst="bentConnector4">
            <a:avLst>
              <a:gd name="adj1" fmla="val 15048"/>
              <a:gd name="adj2" fmla="val 11019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052" idx="3"/>
            <a:endCxn id="2053" idx="1"/>
          </p:cNvCxnSpPr>
          <p:nvPr/>
        </p:nvCxnSpPr>
        <p:spPr>
          <a:xfrm flipV="1">
            <a:off x="8037586" y="3228975"/>
            <a:ext cx="233288" cy="20002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2053" idx="2"/>
            <a:endCxn id="2054" idx="0"/>
          </p:cNvCxnSpPr>
          <p:nvPr/>
        </p:nvCxnSpPr>
        <p:spPr>
          <a:xfrm rot="16200000" flipH="1">
            <a:off x="9411692" y="3478807"/>
            <a:ext cx="276798" cy="2152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054" idx="2"/>
            <a:endCxn id="2055" idx="0"/>
          </p:cNvCxnSpPr>
          <p:nvPr/>
        </p:nvCxnSpPr>
        <p:spPr>
          <a:xfrm rot="5400000">
            <a:off x="9046512" y="5171463"/>
            <a:ext cx="114686" cy="110775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01303" y="4077132"/>
            <a:ext cx="452927" cy="369332"/>
          </a:xfrm>
          <a:prstGeom prst="rect">
            <a:avLst/>
          </a:prstGeom>
          <a:noFill/>
        </p:spPr>
        <p:txBody>
          <a:bodyPr wrap="square" rtlCol="0">
            <a:spAutoFit/>
          </a:bodyPr>
          <a:lstStyle/>
          <a:p>
            <a:r>
              <a:rPr lang="de-CH" dirty="0" smtClean="0"/>
              <a:t>4</a:t>
            </a:r>
            <a:endParaRPr lang="en-GB" dirty="0"/>
          </a:p>
        </p:txBody>
      </p:sp>
      <p:sp>
        <p:nvSpPr>
          <p:cNvPr id="25" name="TextBox 24"/>
          <p:cNvSpPr txBox="1"/>
          <p:nvPr/>
        </p:nvSpPr>
        <p:spPr>
          <a:xfrm>
            <a:off x="5399489" y="3078742"/>
            <a:ext cx="452927" cy="369332"/>
          </a:xfrm>
          <a:prstGeom prst="rect">
            <a:avLst/>
          </a:prstGeom>
          <a:noFill/>
        </p:spPr>
        <p:txBody>
          <a:bodyPr wrap="square" rtlCol="0">
            <a:spAutoFit/>
          </a:bodyPr>
          <a:lstStyle/>
          <a:p>
            <a:r>
              <a:rPr lang="de-CH" dirty="0"/>
              <a:t>3</a:t>
            </a:r>
            <a:endParaRPr lang="en-GB" dirty="0"/>
          </a:p>
        </p:txBody>
      </p:sp>
      <p:sp>
        <p:nvSpPr>
          <p:cNvPr id="26" name="TextBox 25"/>
          <p:cNvSpPr txBox="1"/>
          <p:nvPr/>
        </p:nvSpPr>
        <p:spPr>
          <a:xfrm>
            <a:off x="5565285" y="5667998"/>
            <a:ext cx="452927" cy="369332"/>
          </a:xfrm>
          <a:prstGeom prst="rect">
            <a:avLst/>
          </a:prstGeom>
          <a:noFill/>
        </p:spPr>
        <p:txBody>
          <a:bodyPr wrap="square" rtlCol="0">
            <a:spAutoFit/>
          </a:bodyPr>
          <a:lstStyle/>
          <a:p>
            <a:r>
              <a:rPr lang="de-CH" dirty="0"/>
              <a:t>5</a:t>
            </a:r>
            <a:endParaRPr lang="en-GB" dirty="0"/>
          </a:p>
        </p:txBody>
      </p:sp>
      <p:sp>
        <p:nvSpPr>
          <p:cNvPr id="27" name="TextBox 26"/>
          <p:cNvSpPr txBox="1"/>
          <p:nvPr/>
        </p:nvSpPr>
        <p:spPr>
          <a:xfrm>
            <a:off x="5399489" y="2401905"/>
            <a:ext cx="452927" cy="369332"/>
          </a:xfrm>
          <a:prstGeom prst="rect">
            <a:avLst/>
          </a:prstGeom>
          <a:noFill/>
        </p:spPr>
        <p:txBody>
          <a:bodyPr wrap="square" rtlCol="0">
            <a:spAutoFit/>
          </a:bodyPr>
          <a:lstStyle/>
          <a:p>
            <a:r>
              <a:rPr lang="de-CH" dirty="0" smtClean="0"/>
              <a:t>2</a:t>
            </a:r>
            <a:endParaRPr lang="en-GB" dirty="0"/>
          </a:p>
        </p:txBody>
      </p:sp>
      <p:sp>
        <p:nvSpPr>
          <p:cNvPr id="28" name="TextBox 27"/>
          <p:cNvSpPr txBox="1"/>
          <p:nvPr/>
        </p:nvSpPr>
        <p:spPr>
          <a:xfrm>
            <a:off x="5399488" y="1800225"/>
            <a:ext cx="452927"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6760258" cy="3811587"/>
          </a:xfrm>
          <a:prstGeom prst="rect">
            <a:avLst/>
          </a:prstGeom>
        </p:spPr>
        <p:txBody>
          <a:bodyPr lIns="91440" tIns="45720" rIns="91440" bIns="45720" anchor="t">
            <a:noAutofit/>
          </a:bodyPr>
          <a:lstStyle/>
          <a:p>
            <a:pPr>
              <a:lnSpc>
                <a:spcPct val="100000"/>
              </a:lnSpc>
              <a:spcBef>
                <a:spcPts val="1400"/>
              </a:spcBef>
            </a:pPr>
            <a:r>
              <a:rPr lang="en-GB" sz="2200" dirty="0" smtClean="0">
                <a:solidFill>
                  <a:schemeClr val="accent3">
                    <a:lumMod val="25000"/>
                  </a:schemeClr>
                </a:solidFill>
                <a:latin typeface="Abadi"/>
              </a:rPr>
              <a:t>1.Get </a:t>
            </a:r>
            <a:r>
              <a:rPr lang="en-GB" sz="2200" dirty="0">
                <a:solidFill>
                  <a:schemeClr val="accent3">
                    <a:lumMod val="25000"/>
                  </a:schemeClr>
                </a:solidFill>
                <a:latin typeface="Abadi"/>
              </a:rPr>
              <a:t>Response from HTML</a:t>
            </a:r>
          </a:p>
          <a:p>
            <a:pPr>
              <a:lnSpc>
                <a:spcPct val="100000"/>
              </a:lnSpc>
              <a:spcBef>
                <a:spcPts val="1400"/>
              </a:spcBef>
            </a:pPr>
            <a:r>
              <a:rPr lang="en-GB" sz="2200" dirty="0">
                <a:solidFill>
                  <a:schemeClr val="accent3">
                    <a:lumMod val="25000"/>
                  </a:schemeClr>
                </a:solidFill>
                <a:latin typeface="Abadi"/>
              </a:rPr>
              <a:t>2. </a:t>
            </a:r>
            <a:r>
              <a:rPr lang="en-GB" sz="2200" dirty="0" smtClean="0">
                <a:solidFill>
                  <a:schemeClr val="accent3">
                    <a:lumMod val="25000"/>
                  </a:schemeClr>
                </a:solidFill>
                <a:latin typeface="Abadi"/>
              </a:rPr>
              <a:t>Create </a:t>
            </a:r>
            <a:r>
              <a:rPr lang="en-GB" sz="2200" dirty="0" err="1">
                <a:solidFill>
                  <a:schemeClr val="accent3">
                    <a:lumMod val="25000"/>
                  </a:schemeClr>
                </a:solidFill>
                <a:latin typeface="Abadi"/>
              </a:rPr>
              <a:t>BeautifulSoup</a:t>
            </a:r>
            <a:r>
              <a:rPr lang="en-GB" sz="2200" dirty="0">
                <a:solidFill>
                  <a:schemeClr val="accent3">
                    <a:lumMod val="25000"/>
                  </a:schemeClr>
                </a:solidFill>
                <a:latin typeface="Abadi"/>
              </a:rPr>
              <a:t> Object</a:t>
            </a:r>
          </a:p>
          <a:p>
            <a:pPr>
              <a:lnSpc>
                <a:spcPct val="100000"/>
              </a:lnSpc>
              <a:spcBef>
                <a:spcPts val="1400"/>
              </a:spcBef>
            </a:pPr>
            <a:r>
              <a:rPr lang="en-GB" sz="2200" dirty="0">
                <a:solidFill>
                  <a:schemeClr val="accent3">
                    <a:lumMod val="25000"/>
                  </a:schemeClr>
                </a:solidFill>
                <a:latin typeface="Abadi"/>
              </a:rPr>
              <a:t>3. </a:t>
            </a:r>
            <a:r>
              <a:rPr lang="en-GB" sz="2200" dirty="0" smtClean="0">
                <a:solidFill>
                  <a:schemeClr val="accent3">
                    <a:lumMod val="25000"/>
                  </a:schemeClr>
                </a:solidFill>
                <a:latin typeface="Abadi"/>
              </a:rPr>
              <a:t>Find </a:t>
            </a:r>
            <a:r>
              <a:rPr lang="en-GB" sz="2200" dirty="0">
                <a:solidFill>
                  <a:schemeClr val="accent3">
                    <a:lumMod val="25000"/>
                  </a:schemeClr>
                </a:solidFill>
                <a:latin typeface="Abadi"/>
              </a:rPr>
              <a:t>tables</a:t>
            </a:r>
          </a:p>
          <a:p>
            <a:pPr>
              <a:lnSpc>
                <a:spcPct val="100000"/>
              </a:lnSpc>
              <a:spcBef>
                <a:spcPts val="1400"/>
              </a:spcBef>
            </a:pPr>
            <a:r>
              <a:rPr lang="en-GB" sz="2200" dirty="0">
                <a:solidFill>
                  <a:schemeClr val="accent3">
                    <a:lumMod val="25000"/>
                  </a:schemeClr>
                </a:solidFill>
                <a:latin typeface="Abadi"/>
              </a:rPr>
              <a:t>4. </a:t>
            </a:r>
            <a:r>
              <a:rPr lang="en-GB" sz="2200" dirty="0" smtClean="0">
                <a:solidFill>
                  <a:schemeClr val="accent3">
                    <a:lumMod val="25000"/>
                  </a:schemeClr>
                </a:solidFill>
                <a:latin typeface="Abadi"/>
              </a:rPr>
              <a:t>Get </a:t>
            </a:r>
            <a:r>
              <a:rPr lang="en-GB" sz="2200" dirty="0">
                <a:solidFill>
                  <a:schemeClr val="accent3">
                    <a:lumMod val="25000"/>
                  </a:schemeClr>
                </a:solidFill>
                <a:latin typeface="Abadi"/>
              </a:rPr>
              <a:t>column names</a:t>
            </a:r>
          </a:p>
          <a:p>
            <a:pPr>
              <a:lnSpc>
                <a:spcPct val="100000"/>
              </a:lnSpc>
              <a:spcBef>
                <a:spcPts val="1400"/>
              </a:spcBef>
            </a:pPr>
            <a:r>
              <a:rPr lang="en-GB" sz="2200" dirty="0">
                <a:solidFill>
                  <a:schemeClr val="accent3">
                    <a:lumMod val="25000"/>
                  </a:schemeClr>
                </a:solidFill>
                <a:latin typeface="Abadi"/>
              </a:rPr>
              <a:t>5. </a:t>
            </a:r>
            <a:r>
              <a:rPr lang="en-GB" sz="2200" dirty="0" smtClean="0">
                <a:solidFill>
                  <a:schemeClr val="accent3">
                    <a:lumMod val="25000"/>
                  </a:schemeClr>
                </a:solidFill>
                <a:latin typeface="Abadi"/>
              </a:rPr>
              <a:t>Create </a:t>
            </a:r>
            <a:r>
              <a:rPr lang="en-GB" sz="2200" dirty="0">
                <a:solidFill>
                  <a:schemeClr val="accent3">
                    <a:lumMod val="25000"/>
                  </a:schemeClr>
                </a:solidFill>
                <a:latin typeface="Abadi"/>
              </a:rPr>
              <a:t>of dictionary</a:t>
            </a:r>
          </a:p>
          <a:p>
            <a:pPr>
              <a:lnSpc>
                <a:spcPct val="100000"/>
              </a:lnSpc>
              <a:spcBef>
                <a:spcPts val="1400"/>
              </a:spcBef>
            </a:pPr>
            <a:r>
              <a:rPr lang="en-GB" sz="2200" dirty="0">
                <a:solidFill>
                  <a:schemeClr val="accent3">
                    <a:lumMod val="25000"/>
                  </a:schemeClr>
                </a:solidFill>
                <a:latin typeface="Abadi"/>
              </a:rPr>
              <a:t>6. </a:t>
            </a:r>
            <a:r>
              <a:rPr lang="en-GB" sz="2200" dirty="0" smtClean="0">
                <a:solidFill>
                  <a:schemeClr val="accent3">
                    <a:lumMod val="25000"/>
                  </a:schemeClr>
                </a:solidFill>
                <a:latin typeface="Abadi"/>
              </a:rPr>
              <a:t>Append </a:t>
            </a:r>
            <a:r>
              <a:rPr lang="en-GB" sz="2200" dirty="0">
                <a:solidFill>
                  <a:schemeClr val="accent3">
                    <a:lumMod val="25000"/>
                  </a:schemeClr>
                </a:solidFill>
                <a:latin typeface="Abadi"/>
              </a:rPr>
              <a:t>data to </a:t>
            </a:r>
            <a:r>
              <a:rPr lang="en-GB" sz="2200" dirty="0" smtClean="0">
                <a:solidFill>
                  <a:schemeClr val="accent3">
                    <a:lumMod val="25000"/>
                  </a:schemeClr>
                </a:solidFill>
                <a:latin typeface="Abadi"/>
              </a:rPr>
              <a:t>keys</a:t>
            </a:r>
          </a:p>
          <a:p>
            <a:pPr>
              <a:lnSpc>
                <a:spcPct val="100000"/>
              </a:lnSpc>
              <a:spcBef>
                <a:spcPts val="1400"/>
              </a:spcBef>
            </a:pPr>
            <a:r>
              <a:rPr lang="en-GB" sz="2200" dirty="0" smtClean="0">
                <a:solidFill>
                  <a:schemeClr val="accent3">
                    <a:lumMod val="25000"/>
                  </a:schemeClr>
                </a:solidFill>
                <a:latin typeface="Abadi"/>
              </a:rPr>
              <a:t>7</a:t>
            </a:r>
            <a:r>
              <a:rPr lang="en-GB" sz="2200" dirty="0">
                <a:solidFill>
                  <a:schemeClr val="accent3">
                    <a:lumMod val="25000"/>
                  </a:schemeClr>
                </a:solidFill>
                <a:latin typeface="Abadi"/>
              </a:rPr>
              <a:t>. </a:t>
            </a:r>
            <a:r>
              <a:rPr lang="en-GB" sz="2200" dirty="0" smtClean="0">
                <a:solidFill>
                  <a:schemeClr val="accent3">
                    <a:lumMod val="25000"/>
                  </a:schemeClr>
                </a:solidFill>
                <a:latin typeface="Abadi"/>
              </a:rPr>
              <a:t>Convert </a:t>
            </a:r>
            <a:r>
              <a:rPr lang="en-GB" sz="2200" dirty="0">
                <a:solidFill>
                  <a:schemeClr val="accent3">
                    <a:lumMod val="25000"/>
                  </a:schemeClr>
                </a:solidFill>
                <a:latin typeface="Abadi"/>
              </a:rPr>
              <a:t>dictionary to </a:t>
            </a:r>
            <a:r>
              <a:rPr lang="en-GB" sz="2200" dirty="0" err="1">
                <a:solidFill>
                  <a:schemeClr val="accent3">
                    <a:lumMod val="25000"/>
                  </a:schemeClr>
                </a:solidFill>
                <a:latin typeface="Abadi"/>
              </a:rPr>
              <a:t>dataframe</a:t>
            </a: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8. </a:t>
            </a:r>
            <a:r>
              <a:rPr lang="en-GB" sz="2200" dirty="0" err="1">
                <a:solidFill>
                  <a:schemeClr val="accent3">
                    <a:lumMod val="25000"/>
                  </a:schemeClr>
                </a:solidFill>
                <a:latin typeface="Abadi"/>
              </a:rPr>
              <a:t>Dataframe</a:t>
            </a:r>
            <a:r>
              <a:rPr lang="en-GB" sz="2200" dirty="0">
                <a:solidFill>
                  <a:schemeClr val="accent3">
                    <a:lumMod val="25000"/>
                  </a:schemeClr>
                </a:solidFill>
                <a:latin typeface="Abadi"/>
              </a:rPr>
              <a:t> to </a:t>
            </a:r>
            <a:r>
              <a:rPr lang="en-GB" sz="2200" dirty="0" smtClean="0">
                <a:solidFill>
                  <a:schemeClr val="accent3">
                    <a:lumMod val="25000"/>
                  </a:schemeClr>
                </a:solidFill>
                <a:latin typeface="Abadi"/>
              </a:rPr>
              <a:t>.</a:t>
            </a:r>
            <a:r>
              <a:rPr lang="de-DE" sz="2200" dirty="0" err="1" smtClean="0">
                <a:solidFill>
                  <a:schemeClr val="accent3">
                    <a:lumMod val="25000"/>
                  </a:schemeClr>
                </a:solidFill>
                <a:latin typeface="Abadi"/>
              </a:rPr>
              <a:t>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Link</a:t>
            </a:r>
            <a:endParaRPr lang="en-US" sz="2400" dirty="0"/>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706" y="1848711"/>
            <a:ext cx="30099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06" y="2321429"/>
            <a:ext cx="44672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4942" y="2885452"/>
            <a:ext cx="3486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522" y="3287632"/>
            <a:ext cx="3193377" cy="1379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1449" y="3432472"/>
            <a:ext cx="2930406" cy="2469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7811" y="4783626"/>
            <a:ext cx="2166562" cy="69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623" y="5777923"/>
            <a:ext cx="333375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7124" y="6289098"/>
            <a:ext cx="41243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stCxn id="3074" idx="1"/>
            <a:endCxn id="3075" idx="1"/>
          </p:cNvCxnSpPr>
          <p:nvPr/>
        </p:nvCxnSpPr>
        <p:spPr>
          <a:xfrm rot="10800000" flipV="1">
            <a:off x="5952706" y="1963011"/>
            <a:ext cx="12700" cy="491768"/>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3075" idx="2"/>
            <a:endCxn id="3076" idx="0"/>
          </p:cNvCxnSpPr>
          <p:nvPr/>
        </p:nvCxnSpPr>
        <p:spPr>
          <a:xfrm rot="5400000">
            <a:off x="6628507" y="1327639"/>
            <a:ext cx="297323" cy="281830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076" idx="2"/>
            <a:endCxn id="3077" idx="0"/>
          </p:cNvCxnSpPr>
          <p:nvPr/>
        </p:nvCxnSpPr>
        <p:spPr>
          <a:xfrm rot="16200000" flipH="1">
            <a:off x="5706374" y="2813795"/>
            <a:ext cx="135480" cy="8121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077" idx="3"/>
            <a:endCxn id="3078" idx="1"/>
          </p:cNvCxnSpPr>
          <p:nvPr/>
        </p:nvCxnSpPr>
        <p:spPr>
          <a:xfrm>
            <a:off x="7776899" y="3977371"/>
            <a:ext cx="714550" cy="689739"/>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078" idx="2"/>
            <a:endCxn id="3079" idx="3"/>
          </p:cNvCxnSpPr>
          <p:nvPr/>
        </p:nvCxnSpPr>
        <p:spPr>
          <a:xfrm rot="5400000" flipH="1">
            <a:off x="8689831" y="4634927"/>
            <a:ext cx="771364" cy="1762279"/>
          </a:xfrm>
          <a:prstGeom prst="bentConnector4">
            <a:avLst>
              <a:gd name="adj1" fmla="val -29636"/>
              <a:gd name="adj2" fmla="val 9157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3079" idx="2"/>
            <a:endCxn id="3080" idx="0"/>
          </p:cNvCxnSpPr>
          <p:nvPr/>
        </p:nvCxnSpPr>
        <p:spPr>
          <a:xfrm rot="5400000">
            <a:off x="6668904" y="5335735"/>
            <a:ext cx="300782" cy="5835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3080" idx="2"/>
            <a:endCxn id="3081" idx="0"/>
          </p:cNvCxnSpPr>
          <p:nvPr/>
        </p:nvCxnSpPr>
        <p:spPr>
          <a:xfrm rot="5400000">
            <a:off x="6346631" y="6108230"/>
            <a:ext cx="263525" cy="9821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552402" y="3102966"/>
            <a:ext cx="335224" cy="369332"/>
          </a:xfrm>
          <a:prstGeom prst="rect">
            <a:avLst/>
          </a:prstGeom>
          <a:noFill/>
        </p:spPr>
        <p:txBody>
          <a:bodyPr wrap="square" rtlCol="0">
            <a:spAutoFit/>
          </a:bodyPr>
          <a:lstStyle/>
          <a:p>
            <a:r>
              <a:rPr lang="de-CH" dirty="0" smtClean="0"/>
              <a:t>5</a:t>
            </a:r>
            <a:endParaRPr lang="en-GB" dirty="0"/>
          </a:p>
        </p:txBody>
      </p:sp>
      <p:sp>
        <p:nvSpPr>
          <p:cNvPr id="39" name="TextBox 38"/>
          <p:cNvSpPr txBox="1"/>
          <p:nvPr/>
        </p:nvSpPr>
        <p:spPr>
          <a:xfrm>
            <a:off x="6492414" y="3289042"/>
            <a:ext cx="326881" cy="369332"/>
          </a:xfrm>
          <a:prstGeom prst="rect">
            <a:avLst/>
          </a:prstGeom>
          <a:noFill/>
        </p:spPr>
        <p:txBody>
          <a:bodyPr wrap="square" rtlCol="0">
            <a:spAutoFit/>
          </a:bodyPr>
          <a:lstStyle/>
          <a:p>
            <a:r>
              <a:rPr lang="de-CH" dirty="0"/>
              <a:t>4</a:t>
            </a:r>
            <a:endParaRPr lang="en-GB" dirty="0"/>
          </a:p>
        </p:txBody>
      </p:sp>
      <p:sp>
        <p:nvSpPr>
          <p:cNvPr id="42" name="TextBox 41"/>
          <p:cNvSpPr txBox="1"/>
          <p:nvPr/>
        </p:nvSpPr>
        <p:spPr>
          <a:xfrm>
            <a:off x="5913441" y="4598960"/>
            <a:ext cx="905854" cy="369332"/>
          </a:xfrm>
          <a:prstGeom prst="rect">
            <a:avLst/>
          </a:prstGeom>
          <a:noFill/>
        </p:spPr>
        <p:txBody>
          <a:bodyPr wrap="square" rtlCol="0">
            <a:spAutoFit/>
          </a:bodyPr>
          <a:lstStyle/>
          <a:p>
            <a:r>
              <a:rPr lang="de-CH" dirty="0" smtClean="0"/>
              <a:t>6</a:t>
            </a:r>
            <a:endParaRPr lang="en-GB" dirty="0"/>
          </a:p>
        </p:txBody>
      </p:sp>
      <p:sp>
        <p:nvSpPr>
          <p:cNvPr id="43" name="TextBox 42"/>
          <p:cNvSpPr txBox="1"/>
          <p:nvPr/>
        </p:nvSpPr>
        <p:spPr>
          <a:xfrm>
            <a:off x="4582034" y="5559377"/>
            <a:ext cx="905854" cy="369332"/>
          </a:xfrm>
          <a:prstGeom prst="rect">
            <a:avLst/>
          </a:prstGeom>
          <a:noFill/>
        </p:spPr>
        <p:txBody>
          <a:bodyPr wrap="square" rtlCol="0">
            <a:spAutoFit/>
          </a:bodyPr>
          <a:lstStyle/>
          <a:p>
            <a:r>
              <a:rPr lang="de-CH" dirty="0"/>
              <a:t>7</a:t>
            </a:r>
            <a:endParaRPr lang="en-GB" dirty="0"/>
          </a:p>
        </p:txBody>
      </p:sp>
      <p:sp>
        <p:nvSpPr>
          <p:cNvPr id="44" name="TextBox 43"/>
          <p:cNvSpPr txBox="1"/>
          <p:nvPr/>
        </p:nvSpPr>
        <p:spPr>
          <a:xfrm>
            <a:off x="4130595" y="6025573"/>
            <a:ext cx="905854" cy="369332"/>
          </a:xfrm>
          <a:prstGeom prst="rect">
            <a:avLst/>
          </a:prstGeom>
          <a:noFill/>
        </p:spPr>
        <p:txBody>
          <a:bodyPr wrap="square" rtlCol="0">
            <a:spAutoFit/>
          </a:bodyPr>
          <a:lstStyle/>
          <a:p>
            <a:r>
              <a:rPr lang="de-CH" dirty="0" smtClean="0"/>
              <a:t>8</a:t>
            </a:r>
            <a:endParaRPr lang="en-GB" dirty="0"/>
          </a:p>
        </p:txBody>
      </p:sp>
      <p:sp>
        <p:nvSpPr>
          <p:cNvPr id="51" name="TextBox 50"/>
          <p:cNvSpPr txBox="1"/>
          <p:nvPr/>
        </p:nvSpPr>
        <p:spPr>
          <a:xfrm>
            <a:off x="3390743" y="2834136"/>
            <a:ext cx="335224" cy="369332"/>
          </a:xfrm>
          <a:prstGeom prst="rect">
            <a:avLst/>
          </a:prstGeom>
          <a:noFill/>
        </p:spPr>
        <p:txBody>
          <a:bodyPr wrap="square" rtlCol="0">
            <a:spAutoFit/>
          </a:bodyPr>
          <a:lstStyle/>
          <a:p>
            <a:r>
              <a:rPr lang="de-CH" dirty="0" smtClean="0"/>
              <a:t>3</a:t>
            </a:r>
            <a:endParaRPr lang="en-GB" dirty="0"/>
          </a:p>
        </p:txBody>
      </p:sp>
      <p:sp>
        <p:nvSpPr>
          <p:cNvPr id="52" name="TextBox 51"/>
          <p:cNvSpPr txBox="1"/>
          <p:nvPr/>
        </p:nvSpPr>
        <p:spPr>
          <a:xfrm>
            <a:off x="5448961" y="2270113"/>
            <a:ext cx="335224" cy="369332"/>
          </a:xfrm>
          <a:prstGeom prst="rect">
            <a:avLst/>
          </a:prstGeom>
          <a:noFill/>
        </p:spPr>
        <p:txBody>
          <a:bodyPr wrap="square" rtlCol="0">
            <a:spAutoFit/>
          </a:bodyPr>
          <a:lstStyle/>
          <a:p>
            <a:r>
              <a:rPr lang="de-CH" dirty="0" smtClean="0"/>
              <a:t>2</a:t>
            </a:r>
            <a:endParaRPr lang="en-GB" dirty="0"/>
          </a:p>
        </p:txBody>
      </p:sp>
      <p:sp>
        <p:nvSpPr>
          <p:cNvPr id="53" name="TextBox 52"/>
          <p:cNvSpPr txBox="1"/>
          <p:nvPr/>
        </p:nvSpPr>
        <p:spPr>
          <a:xfrm>
            <a:off x="5424995" y="1818608"/>
            <a:ext cx="335224"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55be751-a274-42e8-93fb-f39d3b9bccc8"/>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2040</Words>
  <Application>Microsoft Office PowerPoint</Application>
  <PresentationFormat>Custom</PresentationFormat>
  <Paragraphs>407</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Adrian</cp:lastModifiedBy>
  <cp:revision>227</cp:revision>
  <dcterms:created xsi:type="dcterms:W3CDTF">2021-04-29T18:58:34Z</dcterms:created>
  <dcterms:modified xsi:type="dcterms:W3CDTF">2022-03-20T20:11:56Z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